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0E0C5-EAE8-4C2C-9E8C-72FC39B93D69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3ED80-18A9-4EBF-85C0-66B1B1BD402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72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 contratti collettivi nazionali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41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 contratti collettivi nazionali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034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 contratti collettivi nazionali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04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 contratti collettivi nazionali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152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sz="1200" baseline="0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</a:t>
            </a:r>
            <a:r>
              <a:rPr lang="it-IT" b="1" i="1" baseline="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 contratti collettivi nazionali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210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Modulo:</a:t>
            </a: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it-IT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 contratti collettivi nazionali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386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Modulo:</a:t>
            </a: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it-IT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 contratti collettivi nazionali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 Antiqua" panose="0204060205030503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18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Modulo:</a:t>
            </a: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it-IT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</a:rPr>
              <a:t>Legislazione del lavoro- </a:t>
            </a:r>
            <a:r>
              <a:rPr lang="it-IT" b="0" i="1" smtClean="0">
                <a:solidFill>
                  <a:srgbClr val="000000"/>
                </a:solidFill>
                <a:latin typeface="Book Antiqua" panose="02040602050305030304" pitchFamily="18" charset="0"/>
              </a:rPr>
              <a:t>I contratti collettivi nazionali</a:t>
            </a:r>
            <a:endParaRPr lang="it-IT" b="1" i="1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5975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7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74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76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78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52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86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73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01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45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83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9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1368-81E3-4E9C-ACF9-9E0380EE3D76}" type="datetimeFigureOut">
              <a:rPr lang="it-IT" smtClean="0"/>
              <a:pPr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5D55F-D998-4648-972D-DD97A3478D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89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4149" y="150126"/>
            <a:ext cx="11162731" cy="1091820"/>
          </a:xfrm>
        </p:spPr>
        <p:txBody>
          <a:bodyPr>
            <a:normAutofit/>
          </a:bodyPr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>
                <a:solidFill>
                  <a:srgbClr val="000000"/>
                </a:solidFill>
                <a:latin typeface="Bauhaus 93" pitchFamily="82"/>
              </a:rPr>
            </a:br>
            <a:r>
              <a:rPr lang="it-IT" sz="180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sz="3000" dirty="0">
              <a:latin typeface="Bauhaus 93" panose="04030905020B02020C02" pitchFamily="82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91570" y="1364777"/>
            <a:ext cx="10562230" cy="4919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I </a:t>
            </a:r>
            <a:r>
              <a:rPr lang="it-IT" sz="2400" dirty="0"/>
              <a:t>CONTRATTI COLLETTIVI NAZIONALI(CCNL) </a:t>
            </a:r>
            <a:endParaRPr lang="it-IT" sz="2400" dirty="0" smtClean="0"/>
          </a:p>
          <a:p>
            <a:pPr algn="ctr"/>
            <a:endParaRPr lang="it-IT" sz="2400" dirty="0"/>
          </a:p>
          <a:p>
            <a:pPr algn="just"/>
            <a:r>
              <a:rPr lang="it-IT" sz="2400" dirty="0"/>
              <a:t>Dopo la Costituzione e le leggi, il rapporto di lavoro è regolato da fonti specifiche ed esclusive: Contrattazione collettiva ed usi aziendali. Questi ultimi consistono nei comportamenti che il datore di lavoro adotta ripetutamente e stabilmente nel tempo nei confronti dei propri dipendenti.</a:t>
            </a:r>
          </a:p>
          <a:p>
            <a:pPr algn="just"/>
            <a:r>
              <a:rPr lang="it-IT" sz="2400" dirty="0"/>
              <a:t>La contrattazione collettiva può essere definita come un processo di negoziazione tra i datori di lavoro e le loro associazioni, da un lato, e le organizzazioni rappresentative dei lavoratori dall’altro.</a:t>
            </a:r>
          </a:p>
          <a:p>
            <a:pPr algn="just"/>
            <a:r>
              <a:rPr lang="it-IT" sz="2400" dirty="0"/>
              <a:t>I contratti possono essere stipulati su due livelli gerarchici:</a:t>
            </a:r>
          </a:p>
          <a:p>
            <a:pPr algn="just"/>
            <a:r>
              <a:rPr lang="it-IT" sz="2400" dirty="0"/>
              <a:t>Il </a:t>
            </a:r>
            <a:r>
              <a:rPr lang="it-IT" sz="2400" b="1" dirty="0"/>
              <a:t>PRIMO LIVELLO</a:t>
            </a:r>
            <a:r>
              <a:rPr lang="it-IT" sz="2400" dirty="0"/>
              <a:t> comprende gli accordi interconfederali stipulati a livello di confederazioni ed i contratti collettivi nazionali, stipulati a livello di federazioni.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it-IT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3080" y="150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67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160059" y="1849722"/>
            <a:ext cx="9758149" cy="3854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SECONDO LIVELLO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riguarda la contrattazione decentrata siglata dalle strutture sindacali periferiche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 INTERCONFEDERALI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sono accordi collettivi stipulati dalle confederazioni sindacali dei lavoratori e dei datori di lavoro, con la frequente partecipazione dello Stato in funzione di mediatore e garante e per questo vengono chiamati anche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contrattazione trilaterale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Fissano regole comuni per settori produttivi di attività di ciascun datore di lavoro e disciplinano in modo uniforme alcuni standard minimi di trattamento dei lavoratori.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75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0905" y="296887"/>
            <a:ext cx="10515600" cy="83587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269242" y="1788665"/>
            <a:ext cx="9280478" cy="423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CONTRATTI COLLETTIVI NAZIONALI(CCNL)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contratti collettivi stipulati dalle organizzazioni sindacali di lavoratori e dei datori di lavoro sono espressione di autonomia privata. Disciplinano i trattamenti economici e normativi minimi comuni per tutti i lavoratori del settore ovunque impiegati.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soggetti stipulanti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il CCNL è di norma un accordo tra un gruppo di lavoratori e un gruppo di datori di lavoro, rappresentati dalle rispettive associazioni sindacali, per determinare le condizioni applicabili a ciascun rapporto, talvolta con la partecipazione dello Stato e del singolo datore di lavoro.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003"/>
          </a:xfrm>
        </p:spPr>
        <p:txBody>
          <a:bodyPr/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528549" y="2049199"/>
            <a:ext cx="9376012" cy="3236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datore di lavoro non iscritto al sindacato non ha l’obbligo di applicare il CCNL . In tal caso egli può decidere di applicare un determinato CCNL , aderendovi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esplicitamente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ad esempio nel contratto individuale o nella lettera di assunzione, scrivendo che per ogni istituto non  previsto nella presente si rimanda alle previsioni del contratto collettivo. L’adesione può anche essere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implicita,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il datore di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lavoro applica spontaneamente e costantemente un determinato CCNL o almeno le sue clausole più rilevanti e significative.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3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838200" y="2839416"/>
            <a:ext cx="105156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501253" y="1405719"/>
            <a:ext cx="9539785" cy="454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 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501253" y="1901018"/>
            <a:ext cx="9389660" cy="3236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L’applicazione o l’adesione da parte del datore di lavoro del CCNL può essere conveniente per poter fruire di benefici altrimenti preclusi (es agevolazioni normative e contributive). E’ invece obbligo inderogabile l’applicazione del CCNL se si intende eseguire lavori, forniture o servizi nei confronti di soggetti pubblici. L’affidatario della commessa, quale datore di lavoro, deve osservare integralmente il trattamento economico e normativo stabilito dai contratti collettivi nazionale e territoriale in vigore per il settore e per la zona nella quale si eseguono le prestazioni.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555844" y="1901018"/>
            <a:ext cx="9294125" cy="3236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Durata: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CCNL ha generalmente una durate triennale, tanto per la parte economica che per quella normativa. Alla scadenza il contratto cessa di produrre i suoi effetti. Per evitare il rischio di periodi privi di disciplina, gli stessi contratti di solito prevedono la” clausola di ultrattività” che assicura la permanenza, fino a rinnovo avvenuto, delle discipline scadute. In particolare, anche a contratto scaduto, il lavoratore ha diritto al trattamento economico che assicura la congruità e sufficienza della retribuzione (nel rispetto dell’art. 36 della Costituzione).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9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569493" y="2094789"/>
            <a:ext cx="9212238" cy="304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Rinnovo: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rinnovo del CCNL prevede la stipulazione di un nuovo contratto, che sostituisce il precedente, aggiornando le discipline contenute nel contratto scaduto.  Si compone dei seguenti elementi: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PROPOSTE per il rinnovo del contratto da presentare in genere sei mesi prima della scadenza.</a:t>
            </a:r>
            <a:r>
              <a:rPr lang="it-IT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RISCONTRO da parte di chi ha ricevuto le proposte per il rinnovo entro venti giorni dal ricevimento;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85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>
                <a:solidFill>
                  <a:srgbClr val="000000"/>
                </a:solidFill>
                <a:latin typeface="Bauhaus 93" pitchFamily="82"/>
              </a:rPr>
            </a:br>
            <a:r>
              <a:rPr lang="it-IT" sz="180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610435" y="1747130"/>
            <a:ext cx="9171295" cy="3857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tale periodo di TRATTATIVE le parti non possono assumere iniziative unilaterali né procedere ad azioni di lotta o di rottura, è il periodo di c.d. “tregua sindacale”;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trattative sfociano in un accordo sulle modifiche da apportare al testo contrattuale c.d. IPOTESI DI ACCORDO che è condizionato nelle aziende dall’approvazione dei lavoratori mediante assemblea o referendum.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L’ACCORDO DI RINNOVO, muta del contratto scaduto solo le parti che sono state oggetto dell’accordo stesso.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2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837</Words>
  <Application>Microsoft Office PowerPoint</Application>
  <PresentationFormat>Widescreen</PresentationFormat>
  <Paragraphs>48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Bauhaus 93</vt:lpstr>
      <vt:lpstr>Book Antiqua</vt:lpstr>
      <vt:lpstr>Calibri</vt:lpstr>
      <vt:lpstr>Calibri Light</vt:lpstr>
      <vt:lpstr>Times New Roman</vt:lpstr>
      <vt:lpstr>Tema di Office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18</cp:revision>
  <dcterms:created xsi:type="dcterms:W3CDTF">2016-02-06T13:52:38Z</dcterms:created>
  <dcterms:modified xsi:type="dcterms:W3CDTF">2016-05-08T16:51:49Z</dcterms:modified>
</cp:coreProperties>
</file>