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8" r:id="rId10"/>
    <p:sldId id="25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89" r:id="rId19"/>
    <p:sldId id="290" r:id="rId20"/>
    <p:sldId id="277" r:id="rId21"/>
    <p:sldId id="295" r:id="rId22"/>
    <p:sldId id="278" r:id="rId23"/>
    <p:sldId id="291" r:id="rId24"/>
    <p:sldId id="293" r:id="rId25"/>
    <p:sldId id="292" r:id="rId26"/>
    <p:sldId id="294" r:id="rId27"/>
    <p:sldId id="280" r:id="rId28"/>
    <p:sldId id="285" r:id="rId29"/>
    <p:sldId id="296" r:id="rId30"/>
    <p:sldId id="297" r:id="rId31"/>
    <p:sldId id="298" r:id="rId32"/>
    <p:sldId id="299" r:id="rId33"/>
    <p:sldId id="300" r:id="rId34"/>
    <p:sldId id="301" r:id="rId35"/>
    <p:sldId id="302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EE0D6"/>
    <a:srgbClr val="EEE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B93DA-171A-4ED0-ADEC-1EEF08F97763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C19-4FEA-4FB6-8470-4C74D9E267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6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35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05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96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57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04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9144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ACD2E3-0C66-4181-BCC5-D550979FBD71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>
            <a:normAutofit fontScale="25000" lnSpcReduction="20000"/>
          </a:bodyPr>
          <a:lstStyle/>
          <a:p>
            <a:pPr marL="0" lvl="0" indent="0" algn="l" hangingPunct="1"/>
            <a:r>
              <a:rPr lang="it-IT" sz="1000"/>
              <a:t>Modulo: </a:t>
            </a:r>
            <a:r>
              <a:rPr lang="it-IT" sz="1000" b="1" i="1">
                <a:latin typeface="Book Antiqua" pitchFamily="18"/>
              </a:rPr>
              <a:t>Legislazione del Lavoro- </a:t>
            </a:r>
            <a:r>
              <a:rPr lang="it-IT" sz="1000" i="1">
                <a:latin typeface="Book Antiqua" pitchFamily="18"/>
              </a:rPr>
              <a:t>I contratti collettivi nazionali</a:t>
            </a:r>
          </a:p>
          <a:p>
            <a:pPr marL="0" lvl="0" indent="0" algn="l" hangingPunct="1"/>
            <a:endParaRPr lang="it-IT" sz="1000">
              <a:latin typeface="Book Antiqua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6945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F1808-8E56-4A4D-A191-59C7E3DD7651}" type="slidenum">
              <a:rPr lang="it-IT"/>
              <a:pPr/>
              <a:t>28</a:t>
            </a:fld>
            <a:endParaRPr lang="it-IT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</a:pPr>
            <a:fld id="{589EAE72-B137-48B9-B1E3-5001C3205FDC}" type="slidenum">
              <a:rPr lang="it-IT">
                <a:solidFill>
                  <a:srgbClr val="000000"/>
                </a:solidFill>
                <a:latin typeface="Calibri" pitchFamily="16" charset="0"/>
              </a:rPr>
              <a:pPr hangingPunct="1">
                <a:lnSpc>
                  <a:spcPct val="100000"/>
                </a:lnSpc>
              </a:pPr>
              <a:t>28</a:t>
            </a:fld>
            <a:endParaRPr lang="it-IT">
              <a:solidFill>
                <a:srgbClr val="000000"/>
              </a:solidFill>
              <a:latin typeface="Calibri" pitchFamily="16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tIns="91440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it-IT" sz="1000">
                <a:latin typeface="Arial" charset="0"/>
                <a:ea typeface="SimSun" charset="-122"/>
              </a:rPr>
              <a:t>Modulo: </a:t>
            </a:r>
            <a:r>
              <a:rPr lang="it-IT" sz="1000" b="1" i="1">
                <a:latin typeface="Book Antiqua" pitchFamily="16" charset="0"/>
                <a:ea typeface="SimSun" charset="-122"/>
              </a:rPr>
              <a:t>Legislazione del Lavoro- </a:t>
            </a:r>
            <a:r>
              <a:rPr lang="it-IT" sz="1000" i="1">
                <a:latin typeface="Book Antiqua" pitchFamily="16" charset="0"/>
                <a:ea typeface="SimSun" charset="-122"/>
              </a:rPr>
              <a:t>I contratti collettivi nazionali</a:t>
            </a:r>
          </a:p>
          <a:p>
            <a:pPr eaLnBrk="1" hangingPunct="1">
              <a:spcBef>
                <a:spcPct val="0"/>
              </a:spcBef>
            </a:pPr>
            <a:endParaRPr lang="it-IT" sz="1000">
              <a:latin typeface="Book Antiqua" pitchFamily="16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46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7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5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9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EF99A2F1-F8DF-41BE-98DA-A91F243A0A2B}" type="datetime1">
              <a:rPr lang="it-IT"/>
              <a:pPr/>
              <a:t>20/03/2017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45DC2931-3354-4170-AD32-D558D40B79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24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2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5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2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4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2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312F-1A43-420B-9BAB-84D88D5479FA}" type="datetimeFigureOut">
              <a:rPr lang="it-IT" smtClean="0"/>
              <a:pPr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6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830" y="2699952"/>
            <a:ext cx="4800565" cy="3287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ttangolo 5"/>
          <p:cNvSpPr/>
          <p:nvPr/>
        </p:nvSpPr>
        <p:spPr>
          <a:xfrm>
            <a:off x="303602" y="0"/>
            <a:ext cx="11378153" cy="24929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Technical Institute </a:t>
            </a:r>
            <a:b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</a:b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“</a:t>
            </a:r>
            <a:r>
              <a:rPr lang="it-IT" sz="4800" i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Luigi dell’Erba” </a:t>
            </a:r>
          </a:p>
          <a:p>
            <a:pPr algn="ctr"/>
            <a:r>
              <a:rPr lang="it-IT" sz="4800" i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Castellana Grotte (BA)</a:t>
            </a:r>
            <a:endParaRPr lang="it-IT" sz="5400" i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ea typeface="Adobe Gothic Std B" pitchFamily="34" charset="-128"/>
              <a:cs typeface="Aharoni" panose="02010803020104030203" pitchFamily="2" charset="-79"/>
            </a:endParaRPr>
          </a:p>
        </p:txBody>
      </p:sp>
      <p:pic>
        <p:nvPicPr>
          <p:cNvPr id="12" name="Immagine 11" descr="trytrye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8438" y="1959456"/>
            <a:ext cx="3106540" cy="519619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428111" y="3010757"/>
            <a:ext cx="160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This is our 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school</a:t>
            </a:r>
          </a:p>
        </p:txBody>
      </p:sp>
      <p:pic>
        <p:nvPicPr>
          <p:cNvPr id="8" name="Immagine 7" descr="Immagin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10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6" y="2614929"/>
            <a:ext cx="4496191" cy="3372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 flipH="1">
            <a:off x="963365" y="6009368"/>
            <a:ext cx="3940162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The </a:t>
            </a:r>
            <a:r>
              <a:rPr lang="it-IT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Headmistress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 with the students</a:t>
            </a:r>
          </a:p>
        </p:txBody>
      </p:sp>
    </p:spTree>
    <p:extLst>
      <p:ext uri="{BB962C8B-B14F-4D97-AF65-F5344CB8AC3E}">
        <p14:creationId xmlns:p14="http://schemas.microsoft.com/office/powerpoint/2010/main" val="29167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956" y="242140"/>
            <a:ext cx="10447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Laboratories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69577" y="5113563"/>
            <a:ext cx="10018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Our school has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got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thirteen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specialized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laboratories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including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some for I.T.,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Chemistry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Physics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it-IT" sz="2000" dirty="0">
              <a:latin typeface="Adobe Song Std L" pitchFamily="18" charset="-128"/>
              <a:ea typeface="Adobe Song Std L" pitchFamily="18" charset="-128"/>
            </a:endParaRPr>
          </a:p>
          <a:p>
            <a:endParaRPr lang="it-IT" dirty="0">
              <a:latin typeface="Adobe Song Std L" pitchFamily="18" charset="-128"/>
              <a:ea typeface="Adobe Song Std L" pitchFamily="18" charset="-128"/>
            </a:endParaRPr>
          </a:p>
          <a:p>
            <a:endParaRPr lang="it-IT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394" y="1"/>
            <a:ext cx="1428605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395" y="0"/>
            <a:ext cx="1428605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16">
            <a:off x="1265981" y="1255398"/>
            <a:ext cx="4609322" cy="3456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304803"/>
            <a:ext cx="4533500" cy="34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22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837950" y="302245"/>
            <a:ext cx="10152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School life</a:t>
            </a:r>
          </a:p>
        </p:txBody>
      </p:sp>
      <p:pic>
        <p:nvPicPr>
          <p:cNvPr id="485" name="Shape 485" descr="http://wp4.ineuropa.info/wp-content/uploads/2015/10/erasmus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1269600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763395" y="0"/>
            <a:ext cx="1428600" cy="14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421413">
            <a:off x="6659763" y="2546161"/>
            <a:ext cx="5199417" cy="38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 descr="16105681_668135240035523_853431118593968809_n.jp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21194771">
            <a:off x="327733" y="1543568"/>
            <a:ext cx="5970004" cy="349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 descr="http://wp4.ineuropa.info/wp-content/uploads/2015/10/erasmus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1269600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838212" y="2078442"/>
            <a:ext cx="10515600" cy="53118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Study courses last 5 years.</a:t>
            </a:r>
          </a:p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Lessons start </a:t>
            </a:r>
            <a:r>
              <a:rPr lang="it-IT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from </a:t>
            </a:r>
            <a:r>
              <a:rPr lang="it-IT" sz="35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Monday</a:t>
            </a:r>
            <a:r>
              <a:rPr lang="it-IT" sz="35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 to</a:t>
            </a:r>
          </a:p>
          <a:p>
            <a:pPr marL="742950" marR="0" lvl="0" indent="-74295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 </a:t>
            </a:r>
            <a:r>
              <a:rPr lang="it-IT" sz="35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Saturday</a:t>
            </a:r>
            <a:r>
              <a:rPr lang="it-IT" sz="35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  <a:sym typeface="Calibri"/>
              </a:rPr>
              <a:t> for a total of 32 hours a week, </a:t>
            </a:r>
            <a:r>
              <a:rPr lang="it-IT" sz="3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which</a:t>
            </a:r>
            <a:r>
              <a:rPr lang="it-IT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 8</a:t>
            </a:r>
          </a:p>
          <a:p>
            <a:pPr marL="742950" marR="0" lvl="0" indent="-74295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of </a:t>
            </a:r>
            <a:r>
              <a:rPr lang="it-IT" sz="3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laboratory</a:t>
            </a:r>
            <a:r>
              <a:rPr lang="it-IT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.</a:t>
            </a:r>
          </a:p>
          <a:p>
            <a:pPr marL="685800" marR="0" lvl="1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lang="it-IT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134312" y="228746"/>
            <a:ext cx="99234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School Timetable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90692" y="0"/>
            <a:ext cx="1401306" cy="14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yTk4gbB8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0925" y="1316901"/>
            <a:ext cx="1705674" cy="1670139"/>
          </a:xfrm>
          <a:prstGeom prst="rect">
            <a:avLst/>
          </a:prstGeom>
        </p:spPr>
      </p:pic>
      <p:pic>
        <p:nvPicPr>
          <p:cNvPr id="8" name="Immagine 7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05900" y="5017770"/>
            <a:ext cx="1623060" cy="1623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894975" y="697044"/>
            <a:ext cx="10515600" cy="74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School </a:t>
            </a:r>
            <a:r>
              <a:rPr lang="it-IT" sz="5400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organization</a:t>
            </a:r>
            <a:endParaRPr lang="it-IT" sz="540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ea typeface="Adobe Gothic Std B" pitchFamily="34" charset="-128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634788" y="1786569"/>
            <a:ext cx="11310300" cy="529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Headmistress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Mrs. Teresa Turi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Teachers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number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Specialized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teachers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for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disabled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students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Specialized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Assistants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Students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number</a:t>
            </a: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Classes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it-IT" sz="4000" dirty="0" err="1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number</a:t>
            </a:r>
            <a:r>
              <a:rPr lang="it-IT" sz="4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505" name="Shape 50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 idx="4294967295"/>
          </p:nvPr>
        </p:nvSpPr>
        <p:spPr>
          <a:xfrm>
            <a:off x="1234441" y="288925"/>
            <a:ext cx="9342120" cy="1033463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The key </a:t>
            </a:r>
            <a:r>
              <a:rPr lang="it-IT" sz="5400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words</a:t>
            </a: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 of our </a:t>
            </a:r>
            <a:r>
              <a:rPr lang="it-IT" sz="5400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school</a:t>
            </a:r>
            <a:endParaRPr lang="it-IT" sz="540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ea typeface="Adobe Gothic Std B" pitchFamily="34" charset="-128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8976936" y="5976367"/>
            <a:ext cx="426143" cy="3634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 rot="-1665669">
            <a:off x="8940838" y="5297873"/>
            <a:ext cx="461548" cy="3787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514"/>
          <p:cNvGrpSpPr/>
          <p:nvPr/>
        </p:nvGrpSpPr>
        <p:grpSpPr>
          <a:xfrm>
            <a:off x="126156" y="1519794"/>
            <a:ext cx="8728244" cy="5121382"/>
            <a:chOff x="-132923" y="163434"/>
            <a:chExt cx="8728244" cy="5121382"/>
          </a:xfrm>
        </p:grpSpPr>
        <p:sp>
          <p:nvSpPr>
            <p:cNvPr id="515" name="Shape 515"/>
            <p:cNvSpPr/>
            <p:nvPr/>
          </p:nvSpPr>
          <p:spPr>
            <a:xfrm>
              <a:off x="-132923" y="163434"/>
              <a:ext cx="6946768" cy="94444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-132923" y="163434"/>
              <a:ext cx="5600384" cy="944443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Scolarships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for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good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</a:t>
              </a:r>
              <a:endParaRPr lang="it-IT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237227" y="1231926"/>
              <a:ext cx="7678514" cy="129234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237227" y="1231926"/>
              <a:ext cx="6160024" cy="12923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Participation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National and International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competitions</a:t>
              </a:r>
              <a:endParaRPr lang="it-IT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694649" y="4074457"/>
              <a:ext cx="6900672" cy="121035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1694649" y="4074457"/>
              <a:ext cx="6221092" cy="121035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for the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</a:t>
              </a: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’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needs</a:t>
              </a:r>
              <a:endParaRPr lang="it-IT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987641" y="2702425"/>
              <a:ext cx="7583079" cy="116625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 txBox="1"/>
            <p:nvPr/>
          </p:nvSpPr>
          <p:spPr>
            <a:xfrm>
              <a:off x="987641" y="2702425"/>
              <a:ext cx="6083461" cy="1166254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Erasmus +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6091130" y="789300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6091130" y="789300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6879449" y="2245649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6879449" y="2245649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7696017" y="3634346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7696017" y="3634346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Shape 529"/>
          <p:cNvGrpSpPr/>
          <p:nvPr/>
        </p:nvGrpSpPr>
        <p:grpSpPr>
          <a:xfrm>
            <a:off x="9435641" y="4587240"/>
            <a:ext cx="2558238" cy="983451"/>
            <a:chOff x="129830" y="-132071"/>
            <a:chExt cx="2739038" cy="1615044"/>
          </a:xfrm>
        </p:grpSpPr>
        <p:sp>
          <p:nvSpPr>
            <p:cNvPr id="530" name="Shape 530"/>
            <p:cNvSpPr/>
            <p:nvPr/>
          </p:nvSpPr>
          <p:spPr>
            <a:xfrm>
              <a:off x="129830" y="-132071"/>
              <a:ext cx="2739038" cy="161504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07859" y="149766"/>
              <a:ext cx="2328128" cy="1143032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53325" rIns="106675" bIns="5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Students’ </a:t>
              </a: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assistance</a:t>
              </a:r>
              <a:endParaRPr lang="it-IT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Shape 532"/>
          <p:cNvGrpSpPr/>
          <p:nvPr/>
        </p:nvGrpSpPr>
        <p:grpSpPr>
          <a:xfrm>
            <a:off x="9455851" y="5705972"/>
            <a:ext cx="2492309" cy="953906"/>
            <a:chOff x="-15239" y="-45720"/>
            <a:chExt cx="2729097" cy="924068"/>
          </a:xfrm>
        </p:grpSpPr>
        <p:sp>
          <p:nvSpPr>
            <p:cNvPr id="533" name="Shape 533"/>
            <p:cNvSpPr/>
            <p:nvPr/>
          </p:nvSpPr>
          <p:spPr>
            <a:xfrm>
              <a:off x="-15239" y="-45720"/>
              <a:ext cx="2729097" cy="923426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5077" y="45077"/>
              <a:ext cx="2638941" cy="833270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b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Remedial</a:t>
              </a:r>
              <a:endParaRPr lang="it-IT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6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courses</a:t>
              </a:r>
            </a:p>
          </p:txBody>
        </p:sp>
      </p:grpSp>
      <p:pic>
        <p:nvPicPr>
          <p:cNvPr id="535" name="Shape 53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787565" y="2250868"/>
            <a:ext cx="12009119" cy="4919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lvl="0" indent="-5715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ECDL (test center)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CISCO (test center)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International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exchanges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(ERASMUS +)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Summer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job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placements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Training for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Maths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,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Chemistry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and IT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competitions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English courses for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language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Certification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Water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Gestures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</p:txBody>
      </p:sp>
      <p:pic>
        <p:nvPicPr>
          <p:cNvPr id="544" name="Shape 544" descr="book_PNG2117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358107" y="1654491"/>
            <a:ext cx="2118360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 descr="Immagine1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 descr="http://wp4.ineuropa.info/wp-content/uploads/2015/10/erasmus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0" y="495621"/>
            <a:ext cx="12192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it-IT" sz="5400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Main</a:t>
            </a: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 Institute </a:t>
            </a:r>
            <a:r>
              <a:rPr lang="it-IT" sz="5400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Projects</a:t>
            </a:r>
            <a:endParaRPr lang="it-IT" sz="540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ea typeface="Adobe Gothic Std B" pitchFamily="34" charset="-128"/>
              <a:cs typeface="Aharoni" panose="02010803020104030203" pitchFamily="2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634787" y="757594"/>
            <a:ext cx="10515599" cy="10327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Training in private and public companies</a:t>
            </a:r>
          </a:p>
        </p:txBody>
      </p:sp>
      <p:sp>
        <p:nvSpPr>
          <p:cNvPr id="552" name="Shape 552" descr="Risultati immagini per alternanza scuola lavor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 descr="Risultati immagini per alternanza scuola lavor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3663976" y="2257845"/>
            <a:ext cx="4540469" cy="2279187"/>
          </a:xfrm>
          <a:prstGeom prst="roundRect">
            <a:avLst>
              <a:gd name="adj" fmla="val 16667"/>
            </a:avLst>
          </a:prstGeom>
          <a:solidFill>
            <a:srgbClr val="8296B0">
              <a:alpha val="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Shape 55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 rot="-525605">
            <a:off x="1460540" y="2628794"/>
            <a:ext cx="3656837" cy="278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 descr="350c526a-27f7-4124-84b7-fd211d6636b3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158456" y="2366591"/>
            <a:ext cx="4602480" cy="383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8" name="Shape 558" descr="http://wp4.ineuropa.info/wp-content/uploads/2015/10/erasmus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-1" y="-223547"/>
            <a:ext cx="1269576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 descr="Immagine1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760936" y="-40170"/>
            <a:ext cx="1431064" cy="148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9107" y="1379620"/>
            <a:ext cx="7020395" cy="1392405"/>
          </a:xfrm>
        </p:spPr>
        <p:txBody>
          <a:bodyPr>
            <a:noAutofit/>
          </a:bodyPr>
          <a:lstStyle/>
          <a:p>
            <a:r>
              <a:rPr lang="it-IT" sz="9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Inclusion…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77202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talk of Inclusion when, in a group of people, everyone is at the </a:t>
            </a:r>
            <a:r>
              <a:rPr lang="it-IT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level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959" y="1046936"/>
            <a:ext cx="11910081" cy="991352"/>
          </a:xfrm>
        </p:spPr>
        <p:txBody>
          <a:bodyPr>
            <a:noAutofit/>
          </a:bodyPr>
          <a:lstStyle/>
          <a:p>
            <a:r>
              <a:rPr lang="it-IT" sz="7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…it means we’re all equals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4184" y="2263140"/>
            <a:ext cx="9423816" cy="40448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in school is about leading every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achievement, whatever conditions they’re in. It also forsees the student being welcomed in the class group and supported to contribute and participate in all aspects of school’s life.</a:t>
            </a:r>
          </a:p>
          <a:p>
            <a:pPr algn="l"/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inclusive ethos permeates all school policies so that they increase learning and participation for all pupils; these ethos and policies are reflected by school practices.</a:t>
            </a:r>
          </a:p>
          <a:p>
            <a:pPr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(quoted in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for Inclusion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CSIE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3200" dirty="0">
              <a:latin typeface="Eras Light ITC" panose="020B0402030504020804" pitchFamily="34" charset="0"/>
            </a:endParaRPr>
          </a:p>
          <a:p>
            <a:pPr algn="l"/>
            <a:endParaRPr lang="it-IT" sz="3200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9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0245" y="416502"/>
            <a:ext cx="10408921" cy="1392405"/>
          </a:xfrm>
        </p:spPr>
        <p:txBody>
          <a:bodyPr>
            <a:noAutofit/>
          </a:bodyPr>
          <a:lstStyle/>
          <a:p>
            <a:r>
              <a:rPr lang="it-IT" sz="7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keys for happiness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1413" y="2196027"/>
            <a:ext cx="9586587" cy="3743076"/>
          </a:xfrm>
        </p:spPr>
        <p:txBody>
          <a:bodyPr>
            <a:normAutofit/>
          </a:bodyPr>
          <a:lstStyle/>
          <a:p>
            <a:pPr algn="l"/>
            <a:r>
              <a:rPr lang="it-IT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Inclusion a </a:t>
            </a:r>
            <a:r>
              <a:rPr lang="it-IT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it-IT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are:</a:t>
            </a:r>
          </a:p>
          <a:p>
            <a:pPr marL="457200" indent="-4572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Attitudes</a:t>
            </a:r>
          </a:p>
          <a:p>
            <a:pPr marL="457200" indent="-4572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457200" indent="-4572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l"/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focus on these three factors, we’ll surely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 results.</a:t>
            </a:r>
          </a:p>
        </p:txBody>
      </p:sp>
    </p:spTree>
    <p:extLst>
      <p:ext uri="{BB962C8B-B14F-4D97-AF65-F5344CB8AC3E}">
        <p14:creationId xmlns:p14="http://schemas.microsoft.com/office/powerpoint/2010/main" val="42253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z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36934"/>
          </a:xfrm>
          <a:prstGeom prst="rect">
            <a:avLst/>
          </a:prstGeom>
        </p:spPr>
      </p:pic>
      <p:pic>
        <p:nvPicPr>
          <p:cNvPr id="14" name="Immagine 13" descr="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84013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933244" y="3601157"/>
            <a:ext cx="11740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1600" dirty="0"/>
          </a:p>
        </p:txBody>
      </p:sp>
      <p:pic>
        <p:nvPicPr>
          <p:cNvPr id="20" name="Immagine 19" descr="z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0234" y="0"/>
            <a:ext cx="12592234" cy="7653867"/>
          </a:xfrm>
          <a:prstGeom prst="rect">
            <a:avLst/>
          </a:prstGeom>
        </p:spPr>
      </p:pic>
      <p:pic>
        <p:nvPicPr>
          <p:cNvPr id="12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Immagin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16" name="Immagine 15" descr="redpi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9151" y="2119713"/>
            <a:ext cx="298519" cy="529589"/>
          </a:xfrm>
          <a:prstGeom prst="rect">
            <a:avLst/>
          </a:prstGeom>
        </p:spPr>
      </p:pic>
      <p:pic>
        <p:nvPicPr>
          <p:cNvPr id="5" name="Immagine 4" descr="redpi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8839" y="4501597"/>
            <a:ext cx="302090" cy="529589"/>
          </a:xfrm>
          <a:prstGeom prst="rect">
            <a:avLst/>
          </a:prstGeom>
        </p:spPr>
      </p:pic>
      <p:pic>
        <p:nvPicPr>
          <p:cNvPr id="4" name="Immagine 3" descr="redpin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50759" y="3215712"/>
            <a:ext cx="377508" cy="661807"/>
          </a:xfrm>
          <a:prstGeom prst="rect">
            <a:avLst/>
          </a:prstGeom>
        </p:spPr>
      </p:pic>
      <p:pic>
        <p:nvPicPr>
          <p:cNvPr id="9" name="Immagine 8" descr="redpin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2178" y="3757671"/>
            <a:ext cx="279660" cy="490267"/>
          </a:xfrm>
          <a:prstGeom prst="rect">
            <a:avLst/>
          </a:prstGeom>
        </p:spPr>
      </p:pic>
      <p:pic>
        <p:nvPicPr>
          <p:cNvPr id="7" name="Immagine 6" descr="redpin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34275" y="624500"/>
            <a:ext cx="302090" cy="529589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803493" y="3541854"/>
            <a:ext cx="111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Castellana Grotte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11" y="1023038"/>
            <a:ext cx="11331512" cy="808372"/>
          </a:xfrm>
        </p:spPr>
        <p:txBody>
          <a:bodyPr>
            <a:noAutofit/>
          </a:bodyPr>
          <a:lstStyle/>
          <a:p>
            <a:pPr algn="ctr"/>
            <a:r>
              <a:rPr lang="it-IT" sz="5400" b="1" i="1" dirty="0"/>
              <a:t> </a:t>
            </a:r>
            <a:r>
              <a:rPr lang="it-IT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it-IT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6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0823" y="2820761"/>
            <a:ext cx="10515600" cy="199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it-IT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it-IT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70C0"/>
              </a:buClr>
            </a:pP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Educational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(SEN)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it-IT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4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14156" y="150117"/>
            <a:ext cx="11162519" cy="1282317"/>
          </a:xfrm>
        </p:spPr>
        <p:txBody>
          <a:bodyPr anchorCtr="1">
            <a:spAutoFit/>
          </a:bodyPr>
          <a:lstStyle/>
          <a:p>
            <a:pPr lvl="0" algn="ctr">
              <a:buNone/>
            </a:pPr>
            <a:br>
              <a:rPr lang="it-IT" sz="2700">
                <a:latin typeface="Bauhaus 93" pitchFamily="82"/>
              </a:rPr>
            </a:br>
            <a:endParaRPr lang="it-IT" sz="2700">
              <a:latin typeface="Bauhaus 93" pitchFamily="8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91641" y="719998"/>
            <a:ext cx="10562042" cy="44465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800" i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Law </a:t>
            </a:r>
            <a:r>
              <a:rPr lang="it-IT" sz="5800" i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requirements</a:t>
            </a:r>
            <a:r>
              <a:rPr lang="it-IT" sz="5800" i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</a:t>
            </a:r>
            <a:r>
              <a:rPr lang="it-IT" sz="5800" i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Italy</a:t>
            </a:r>
            <a:endParaRPr lang="it-IT" sz="5800" i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Comic Sans MS" pitchFamily="66"/>
              <a:cs typeface="Comic Sans MS" pitchFamily="66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Law 104 of 1992 for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students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with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certificated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disabilities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Law 170 of 2010 for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students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with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specific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learning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disorders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 (D.S.A. in </a:t>
            </a:r>
            <a:r>
              <a:rPr lang="it-IT" sz="3200" b="0" i="0" u="none" strike="noStrike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Italian</a:t>
            </a:r>
            <a:r>
              <a:rPr lang="it-IT" sz="3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Comic Sans MS" pitchFamily="66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Comic Sans MS" pitchFamily="66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SimSun" pitchFamily="2"/>
              <a:cs typeface="Mangal" pitchFamily="2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1"/>
              <a:cs typeface="Times New Roman" pitchFamily="18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23001" y="150117"/>
            <a:ext cx="12191759" cy="456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8812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students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call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student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boy or a girl that has a disease which can be at:</a:t>
            </a:r>
          </a:p>
          <a:p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level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they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their case, a document called «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is made by a team of doctors/teachers and it forsees a different educational program than the standard one.</a:t>
            </a:r>
            <a:endParaRPr lang="it-IT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level,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educational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classmates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a P.E.I.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best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need to specify that a person can be identified as «disabled» ONLY by </a:t>
            </a:r>
            <a:r>
              <a:rPr 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team of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73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285" y="916096"/>
            <a:ext cx="11820939" cy="1029335"/>
          </a:xfrm>
        </p:spPr>
        <p:txBody>
          <a:bodyPr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students: documents to be </a:t>
            </a:r>
            <a:r>
              <a:rPr lang="it-IT" sz="58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sz="5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58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5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8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it-IT" sz="58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2267" y="2615760"/>
            <a:ext cx="10906973" cy="249458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P.D.F.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(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Dinamic Personal Profile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) – it is the work of a team of doctors (neuropsychiatrist, psychologist, speech terapist), which identifies the nature of the handicap. 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1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P.E.I.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,(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Individual </a:t>
            </a:r>
            <a:r>
              <a:rPr lang="it-IT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Education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Program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) - the document produced by the school, starting from the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P.D.F. </a:t>
            </a:r>
            <a:r>
              <a:rPr lang="it-IT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diagnosis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– teachers of every school subjects find the best contents to be studied during the school year and </a:t>
            </a:r>
            <a:r>
              <a:rPr lang="it-IT" sz="2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answering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to the </a:t>
            </a:r>
            <a:r>
              <a:rPr lang="it-IT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students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’ special needs.</a:t>
            </a:r>
            <a:endParaRPr lang="it-IT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8479" y="500062"/>
            <a:ext cx="9714438" cy="1325563"/>
          </a:xfrm>
        </p:spPr>
        <p:txBody>
          <a:bodyPr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Educational Needs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128" y="2125428"/>
            <a:ext cx="1140714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with SEN has, other than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with some or all school work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with reading, writing,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understanding information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in expressing themselves or understanding what others are saying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making friends or relating to adults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behaving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and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kind of sensory or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may affect them in school</a:t>
            </a:r>
          </a:p>
          <a:p>
            <a:pPr algn="just"/>
            <a:endParaRPr lang="it-IT" sz="2200" b="1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00162"/>
            <a:ext cx="10515600" cy="1325563"/>
          </a:xfrm>
        </p:spPr>
        <p:txBody>
          <a:bodyPr>
            <a:norm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0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Learning Disorders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550" y="2667907"/>
            <a:ext cx="11010900" cy="258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say that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boy or a girl has 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Learning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(SLD)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in:</a:t>
            </a:r>
          </a:p>
          <a:p>
            <a:pPr>
              <a:buClr>
                <a:srgbClr val="0070C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Spelling, understanding and decoding words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(Dyslexia)</a:t>
            </a:r>
          </a:p>
          <a:p>
            <a:pPr>
              <a:buClr>
                <a:srgbClr val="0070C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Handwriting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(Dysgraphia)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writing words correctly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(Dysortographia)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</a:t>
            </a:r>
            <a:r>
              <a:rPr lang="it-IT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calculations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(Dyscalculia)</a:t>
            </a:r>
          </a:p>
        </p:txBody>
      </p:sp>
    </p:spTree>
    <p:extLst>
      <p:ext uri="{BB962C8B-B14F-4D97-AF65-F5344CB8AC3E}">
        <p14:creationId xmlns:p14="http://schemas.microsoft.com/office/powerpoint/2010/main" val="4785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14664"/>
            <a:ext cx="11891010" cy="1143635"/>
          </a:xfrm>
        </p:spPr>
        <p:txBody>
          <a:bodyPr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S.L.D. students: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2833" y="3168641"/>
            <a:ext cx="11052810" cy="18319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P.D.P. (Personal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didactic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program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) – subscribed by the school teachers to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answer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to the S.L.D. students’ special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needs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in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education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 and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studies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1"/>
                <a:cs typeface="Arial" panose="020B0604020202020204" pitchFamily="34" charset="0"/>
              </a:rPr>
              <a:t>.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3300" y="655411"/>
            <a:ext cx="10515600" cy="1325563"/>
          </a:xfrm>
        </p:spPr>
        <p:txBody>
          <a:bodyPr>
            <a:norm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inclusion mean?</a:t>
            </a:r>
            <a:endParaRPr lang="it-IT" sz="60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74434"/>
            <a:ext cx="108458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in education is an approach to educating students with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educational needs. It means that all students attend and are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welcomed in regular classes and are supported to learn, contribute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participate in all aspects of school’s life. It is a legal, moral and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right. But, does it work? More often than not, school is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leaning towards full inclusion in the classrooms.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50813"/>
            <a:ext cx="11163300" cy="1282700"/>
          </a:xfrm>
          <a:ln/>
        </p:spPr>
        <p:txBody>
          <a:bodyPr vert="eaVert" lIns="91440" tIns="91440" rIns="91440" bIns="45720" anchor="t" anchorCtr="1"/>
          <a:lstStyle/>
          <a:p>
            <a:pPr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br>
              <a:rPr lang="it-IT" sz="2700">
                <a:latin typeface="Bauhaus 93" pitchFamily="80" charset="0"/>
                <a:ea typeface="SimSun" charset="-122"/>
              </a:rPr>
            </a:br>
            <a:endParaRPr lang="it-IT" sz="2700">
              <a:latin typeface="Bauhaus 93" pitchFamily="80" charset="0"/>
              <a:ea typeface="SimSun" charset="-122"/>
            </a:endParaRPr>
          </a:p>
        </p:txBody>
      </p:sp>
      <p:sp>
        <p:nvSpPr>
          <p:cNvPr id="44034" name="Freeform 2"/>
          <p:cNvSpPr>
            <a:spLocks noChangeArrowheads="1"/>
          </p:cNvSpPr>
          <p:nvPr/>
        </p:nvSpPr>
        <p:spPr bwMode="auto">
          <a:xfrm>
            <a:off x="826294" y="1402897"/>
            <a:ext cx="10739437" cy="5601662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square" tIns="91440" anchorCtr="1">
            <a:spAutoFit/>
          </a:bodyPr>
          <a:lstStyle/>
          <a:p>
            <a:pPr marL="1587" algn="ctr">
              <a:lnSpc>
                <a:spcPct val="90000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does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Italian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inclusion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classroom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587" algn="ctr">
              <a:lnSpc>
                <a:spcPct val="90000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like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general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special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</p:txBody>
      </p:sp>
      <p:sp>
        <p:nvSpPr>
          <p:cNvPr id="44035" name="Freeform 3"/>
          <p:cNvSpPr>
            <a:spLocks noChangeArrowheads="1"/>
          </p:cNvSpPr>
          <p:nvPr/>
        </p:nvSpPr>
        <p:spPr bwMode="auto">
          <a:xfrm>
            <a:off x="422275" y="150813"/>
            <a:ext cx="12192000" cy="457200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1059" y="456565"/>
            <a:ext cx="9835969" cy="1325563"/>
          </a:xfrm>
        </p:spPr>
        <p:txBody>
          <a:bodyPr>
            <a:noAutofit/>
          </a:bodyPr>
          <a:lstStyle/>
          <a:p>
            <a:pPr marL="1587" lvl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Faced By S.L.D. Students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0811" y="2209528"/>
            <a:ext cx="5516880" cy="2997835"/>
          </a:xfrm>
        </p:spPr>
        <p:txBody>
          <a:bodyPr/>
          <a:lstStyle/>
          <a:p>
            <a:pPr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Inferiority complex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understanding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expression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Shyness</a:t>
            </a:r>
          </a:p>
          <a:p>
            <a:pPr>
              <a:buClr>
                <a:srgbClr val="0070C0"/>
              </a:buClr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8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901"/>
            <a:ext cx="12191999" cy="6903901"/>
          </a:xfrm>
          <a:prstGeom prst="rect">
            <a:avLst/>
          </a:prstGeom>
        </p:spPr>
      </p:pic>
      <p:pic>
        <p:nvPicPr>
          <p:cNvPr id="5" name="Immagine 4" descr="Immagin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7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59371" y="5081666"/>
            <a:ext cx="1001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Castellana Grotte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587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Inclusive Education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6006"/>
            <a:ext cx="11353800" cy="5825308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discrimination with students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educational opportunity to all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answers to the students’ needs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educational benefits for all students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Families’visions of a typical life for their children can come true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Students’ views are listened to and taken seriously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differences between students are a source of richness and diversity, and not an obstacle</a:t>
            </a:r>
            <a:endParaRPr lang="it-IT" sz="29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514" y="394153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inclusive </a:t>
            </a:r>
            <a:r>
              <a:rPr lang="it-IT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To fulfil the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constitutional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responsibilities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Sun" pitchFamily="2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To enable children to stay with their families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To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develop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 a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healthy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citizenship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Sun" pitchFamily="2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Developing feeling of self respect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Use of modern technology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Social equality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Self - </a:t>
            </a:r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Sun" pitchFamily="2"/>
                <a:cs typeface="Arial" pitchFamily="34" charset="0"/>
              </a:rPr>
              <a:t>reliant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Sun" pitchFamily="2"/>
              <a:cs typeface="Arial" pitchFamily="34" charset="0"/>
            </a:endParaRP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In Inclusive Education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98290" y="1825625"/>
            <a:ext cx="10515600" cy="503237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Negative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teachers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facilities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funds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trained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teachers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discrimination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Emotional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problems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Educational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problems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2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0" y="365125"/>
            <a:ext cx="5509260" cy="1325563"/>
          </a:xfrm>
        </p:spPr>
        <p:txBody>
          <a:bodyPr>
            <a:normAutofit/>
          </a:bodyPr>
          <a:lstStyle/>
          <a:p>
            <a:pPr lvl="0"/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Teacher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90688"/>
            <a:ext cx="11315700" cy="4351338"/>
          </a:xfrm>
        </p:spPr>
        <p:txBody>
          <a:bodyPr>
            <a:normAutofit/>
          </a:bodyPr>
          <a:lstStyle/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interact with family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be able to solve students’ difficulties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develop new learning strategies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be able to develop self confidence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be able to provide special facilities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be able to look after their personal needs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To be able to recognize their hidden talents</a:t>
            </a:r>
          </a:p>
          <a:p>
            <a:pPr marL="0" indent="0">
              <a:buClr>
                <a:srgbClr val="0070C0"/>
              </a:buClr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39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79" y="1002982"/>
            <a:ext cx="12259491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Improve Inclusive Education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4054" y="3248564"/>
            <a:ext cx="6568440" cy="2334895"/>
          </a:xfrm>
        </p:spPr>
        <p:txBody>
          <a:bodyPr>
            <a:normAutofit fontScale="85000" lnSpcReduction="10000"/>
          </a:bodyPr>
          <a:lstStyle/>
          <a:p>
            <a:pPr lvl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Clr>
                <a:srgbClr val="0070C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 Special training for teachers</a:t>
            </a:r>
          </a:p>
          <a:p>
            <a:pPr lvl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Clr>
                <a:srgbClr val="0070C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 Special care of special children</a:t>
            </a:r>
          </a:p>
          <a:p>
            <a:pPr lvl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Clr>
                <a:srgbClr val="0070C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/>
                <a:cs typeface="Arial" pitchFamily="34" charset="0"/>
              </a:rPr>
              <a:t> Improve new methods of teaching</a:t>
            </a:r>
          </a:p>
          <a:p>
            <a:pPr>
              <a:buClr>
                <a:srgbClr val="0070C0"/>
              </a:buClr>
              <a:buSzPct val="100000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27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/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42298" y="1286888"/>
            <a:ext cx="8207424" cy="53615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288565" y="425114"/>
            <a:ext cx="8197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10018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vetta alle Grotte di Castell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7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3050" y="58846"/>
            <a:ext cx="645259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Caves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Castellana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is one of the most important attractions of Puglia and a natural heritage of inestimable value to Italy.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at the entrance of 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Valley, a few kilometers from charming villages such 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Alberobello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Putignano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Polignano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Mare, 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Castellana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began to form about 90 millions years ago.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70301_231147-selfiegleba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385811" y="179881"/>
            <a:ext cx="5681272" cy="98935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PUTIGNANO</a:t>
            </a:r>
          </a:p>
        </p:txBody>
      </p:sp>
    </p:spTree>
    <p:extLst>
      <p:ext uri="{BB962C8B-B14F-4D97-AF65-F5344CB8AC3E}">
        <p14:creationId xmlns:p14="http://schemas.microsoft.com/office/powerpoint/2010/main" val="146816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77379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853" y="850673"/>
            <a:ext cx="10454148" cy="1336727"/>
          </a:xfrm>
        </p:spPr>
        <p:txBody>
          <a:bodyPr>
            <a:normAutofit/>
          </a:bodyPr>
          <a:lstStyle/>
          <a:p>
            <a:pPr algn="ctr"/>
            <a:r>
              <a:rPr lang="it-IT" sz="100" dirty="0" err="1">
                <a:solidFill>
                  <a:srgbClr val="00B0F0"/>
                </a:solidFill>
                <a:latin typeface="Gigi" panose="04040504061007020D02" pitchFamily="82" charset="0"/>
              </a:rPr>
              <a:t>PoPol</a:t>
            </a:r>
            <a:endParaRPr lang="it-IT" sz="100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809469" y="-1499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POLIGNANO A MARE</a:t>
            </a:r>
          </a:p>
        </p:txBody>
      </p:sp>
    </p:spTree>
    <p:extLst>
      <p:ext uri="{BB962C8B-B14F-4D97-AF65-F5344CB8AC3E}">
        <p14:creationId xmlns:p14="http://schemas.microsoft.com/office/powerpoint/2010/main" val="18413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ttangolo 7"/>
          <p:cNvSpPr/>
          <p:nvPr/>
        </p:nvSpPr>
        <p:spPr>
          <a:xfrm>
            <a:off x="2139834" y="365125"/>
            <a:ext cx="7285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ALBEROBELLO</a:t>
            </a:r>
            <a:endParaRPr lang="it-IT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96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82"/>
          </a:xfrm>
        </p:spPr>
      </p:pic>
      <p:sp>
        <p:nvSpPr>
          <p:cNvPr id="5" name="Rettangolo 4"/>
          <p:cNvSpPr/>
          <p:nvPr/>
        </p:nvSpPr>
        <p:spPr>
          <a:xfrm>
            <a:off x="9447338" y="136525"/>
            <a:ext cx="2512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0" b="1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BARI</a:t>
            </a:r>
            <a:endParaRPr lang="it-IT" sz="4800" dirty="0">
              <a:ln w="158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31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51493" y="846905"/>
            <a:ext cx="261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Courses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494" y="1"/>
            <a:ext cx="1419506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hemist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1380">
            <a:off x="10582547" y="1576689"/>
            <a:ext cx="1422915" cy="1422915"/>
          </a:xfrm>
          <a:prstGeom prst="rect">
            <a:avLst/>
          </a:prstGeom>
        </p:spPr>
      </p:pic>
      <p:pic>
        <p:nvPicPr>
          <p:cNvPr id="12" name="Immagine 11" descr="Icon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2855" y="3176609"/>
            <a:ext cx="1253490" cy="1253490"/>
          </a:xfrm>
          <a:prstGeom prst="rect">
            <a:avLst/>
          </a:prstGeom>
        </p:spPr>
      </p:pic>
      <p:pic>
        <p:nvPicPr>
          <p:cNvPr id="14" name="Immagine 13" descr="agronom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4505" y="3176609"/>
            <a:ext cx="1312544" cy="1548965"/>
          </a:xfrm>
          <a:prstGeom prst="rect">
            <a:avLst/>
          </a:prstGeom>
        </p:spPr>
      </p:pic>
      <p:pic>
        <p:nvPicPr>
          <p:cNvPr id="15" name="Immagine 14" descr="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7213" y="404232"/>
            <a:ext cx="1356507" cy="904338"/>
          </a:xfrm>
          <a:prstGeom prst="rect">
            <a:avLst/>
          </a:prstGeom>
        </p:spPr>
      </p:pic>
      <p:pic>
        <p:nvPicPr>
          <p:cNvPr id="13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1625600" y="3362072"/>
            <a:ext cx="904240" cy="626745"/>
          </a:xfrm>
          <a:prstGeom prst="rightArrow">
            <a:avLst/>
          </a:prstGeom>
          <a:solidFill>
            <a:schemeClr val="accent1">
              <a:alpha val="75000"/>
            </a:schemeClr>
          </a:solidFill>
          <a:ln w="15875" cap="sq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127039" y="2895410"/>
            <a:ext cx="1584960" cy="1478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BIENNIUM</a:t>
            </a:r>
          </a:p>
          <a:p>
            <a:pPr algn="ctr"/>
            <a:r>
              <a:rPr lang="it-IT" sz="1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(Years 1-2)</a:t>
            </a:r>
          </a:p>
          <a:p>
            <a:pPr algn="ctr"/>
            <a:endParaRPr lang="it-IT" sz="16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Course</a:t>
            </a:r>
            <a:endParaRPr lang="it-IT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Freccia a destra 24"/>
          <p:cNvSpPr/>
          <p:nvPr/>
        </p:nvSpPr>
        <p:spPr>
          <a:xfrm rot="18504960">
            <a:off x="3377241" y="2047107"/>
            <a:ext cx="2114390" cy="290242"/>
          </a:xfrm>
          <a:prstGeom prst="rightArrow">
            <a:avLst/>
          </a:prstGeom>
          <a:solidFill>
            <a:srgbClr val="0066FF">
              <a:alpha val="75000"/>
            </a:srgbClr>
          </a:solidFill>
          <a:ln w="15875" cap="sq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 rot="19618619">
            <a:off x="3804821" y="2808843"/>
            <a:ext cx="1639070" cy="256925"/>
          </a:xfrm>
          <a:prstGeom prst="rightArrow">
            <a:avLst/>
          </a:prstGeom>
          <a:solidFill>
            <a:srgbClr val="00B050">
              <a:alpha val="75000"/>
            </a:srgbClr>
          </a:solidFill>
          <a:ln w="15875" cap="sq" cmpd="sng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reccia a destra 27"/>
          <p:cNvSpPr/>
          <p:nvPr/>
        </p:nvSpPr>
        <p:spPr>
          <a:xfrm>
            <a:off x="3965351" y="3747795"/>
            <a:ext cx="666678" cy="299698"/>
          </a:xfrm>
          <a:prstGeom prst="rightArrow">
            <a:avLst/>
          </a:prstGeom>
          <a:solidFill>
            <a:schemeClr val="bg1">
              <a:alpha val="75000"/>
            </a:schemeClr>
          </a:solidFill>
          <a:ln w="15875" cap="sq" cmpd="sng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4992332" y="363123"/>
            <a:ext cx="3689384" cy="916752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3399FF"/>
                </a:solidFill>
              </a:rPr>
              <a:t>IT and Telecommunications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99FF"/>
                </a:solidFill>
              </a:rPr>
              <a:t>«IT and TELECOMMUNICATION»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4734647" y="3357609"/>
            <a:ext cx="5016253" cy="103403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Agronomy, Agribusiness and Agro-industry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«Production and Processing»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5369992" y="1848846"/>
            <a:ext cx="5086457" cy="1071162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Chemistry, Materials and Biotechnology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«CHEMISTRY and MATERIALS»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«ENVIRONMENTAL BIOTECNOLOGY»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911787" y="4829244"/>
            <a:ext cx="5016253" cy="10981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Other School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English Courses for Language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Water Gestures</a:t>
            </a:r>
          </a:p>
        </p:txBody>
      </p:sp>
      <p:sp>
        <p:nvSpPr>
          <p:cNvPr id="8" name="Freccia a destra 7"/>
          <p:cNvSpPr/>
          <p:nvPr/>
        </p:nvSpPr>
        <p:spPr>
          <a:xfrm rot="1839311">
            <a:off x="3594691" y="4347413"/>
            <a:ext cx="1355787" cy="3433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544985" y="2895410"/>
            <a:ext cx="1601757" cy="1478788"/>
          </a:xfrm>
          <a:prstGeom prst="round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TRIENNIUM</a:t>
            </a:r>
          </a:p>
          <a:p>
            <a:pPr algn="ctr"/>
            <a:r>
              <a:rPr lang="it-IT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(Years 3-4-5)</a:t>
            </a:r>
          </a:p>
          <a:p>
            <a:pPr algn="ctr"/>
            <a:endParaRPr lang="it-IT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Song Std L"/>
            </a:endParaRPr>
          </a:p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Specialization Courses</a:t>
            </a:r>
          </a:p>
        </p:txBody>
      </p:sp>
    </p:spTree>
    <p:extLst>
      <p:ext uri="{BB962C8B-B14F-4D97-AF65-F5344CB8AC3E}">
        <p14:creationId xmlns:p14="http://schemas.microsoft.com/office/powerpoint/2010/main" val="2446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5" grpId="0" animBg="1"/>
      <p:bldP spid="26" grpId="0" animBg="1"/>
      <p:bldP spid="28" grpId="0" animBg="1"/>
      <p:bldP spid="24" grpId="0" animBg="1"/>
      <p:bldP spid="31" grpId="0" animBg="1"/>
      <p:bldP spid="32" grpId="0" animBg="1"/>
      <p:bldP spid="20" grpId="0" animBg="1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1291</Words>
  <Application>Microsoft Office PowerPoint</Application>
  <PresentationFormat>Widescreen</PresentationFormat>
  <Paragraphs>179</Paragraphs>
  <Slides>35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54" baseType="lpstr">
      <vt:lpstr>SimSun</vt:lpstr>
      <vt:lpstr>Adobe Gothic Std B</vt:lpstr>
      <vt:lpstr>Adobe Song Std L</vt:lpstr>
      <vt:lpstr>Aharoni</vt:lpstr>
      <vt:lpstr>Arial</vt:lpstr>
      <vt:lpstr>Arial Unicode MS</vt:lpstr>
      <vt:lpstr>Bauhaus 93</vt:lpstr>
      <vt:lpstr>Berlin Sans FB Demi</vt:lpstr>
      <vt:lpstr>Book Antiqua</vt:lpstr>
      <vt:lpstr>Calibri</vt:lpstr>
      <vt:lpstr>Calibri Light</vt:lpstr>
      <vt:lpstr>Comic Sans MS</vt:lpstr>
      <vt:lpstr>DejaVu Sans Condensed</vt:lpstr>
      <vt:lpstr>Eras Light ITC</vt:lpstr>
      <vt:lpstr>Gigi</vt:lpstr>
      <vt:lpstr>Libre Baskerville</vt:lpstr>
      <vt:lpstr>Mangal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School organization</vt:lpstr>
      <vt:lpstr>The key words of our school</vt:lpstr>
      <vt:lpstr>Presentazione standard di PowerPoint</vt:lpstr>
      <vt:lpstr>Training in private and public companies</vt:lpstr>
      <vt:lpstr>Inclusion…</vt:lpstr>
      <vt:lpstr>…it means we’re all equals</vt:lpstr>
      <vt:lpstr>The keys for happiness</vt:lpstr>
      <vt:lpstr> Inclusive Education in Italy</vt:lpstr>
      <vt:lpstr> </vt:lpstr>
      <vt:lpstr>Disabled students</vt:lpstr>
      <vt:lpstr>Disabled students: documents to be provided in the Italian school</vt:lpstr>
      <vt:lpstr>Specific Educational Needs</vt:lpstr>
      <vt:lpstr>Specific Learning Disorders</vt:lpstr>
      <vt:lpstr>S.L.D. students: document to be provided in the Italian school</vt:lpstr>
      <vt:lpstr>What does inclusion mean?</vt:lpstr>
      <vt:lpstr> </vt:lpstr>
      <vt:lpstr>Problems Faced By S.L.D. Students</vt:lpstr>
      <vt:lpstr>Benefits Of Inclusive Education</vt:lpstr>
      <vt:lpstr>Objectives of an inclusive education</vt:lpstr>
      <vt:lpstr>Barriers In Inclusive Education</vt:lpstr>
      <vt:lpstr>Role Of Teacher</vt:lpstr>
      <vt:lpstr>Strategies To Improve Inclusive Education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 ITIS</dc:creator>
  <cp:lastModifiedBy>Pasquale</cp:lastModifiedBy>
  <cp:revision>66</cp:revision>
  <dcterms:created xsi:type="dcterms:W3CDTF">2017-03-09T09:39:10Z</dcterms:created>
  <dcterms:modified xsi:type="dcterms:W3CDTF">2017-03-20T18:42:57Z</dcterms:modified>
</cp:coreProperties>
</file>