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59" r:id="rId3"/>
    <p:sldId id="260" r:id="rId4"/>
    <p:sldId id="261" r:id="rId5"/>
    <p:sldId id="288" r:id="rId6"/>
    <p:sldId id="289" r:id="rId7"/>
    <p:sldId id="290" r:id="rId8"/>
    <p:sldId id="266" r:id="rId9"/>
    <p:sldId id="291" r:id="rId10"/>
    <p:sldId id="292" r:id="rId11"/>
    <p:sldId id="267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93" r:id="rId20"/>
    <p:sldId id="277" r:id="rId21"/>
    <p:sldId id="286" r:id="rId22"/>
    <p:sldId id="278" r:id="rId23"/>
    <p:sldId id="287" r:id="rId24"/>
    <p:sldId id="284" r:id="rId25"/>
    <p:sldId id="279" r:id="rId26"/>
    <p:sldId id="294" r:id="rId27"/>
    <p:sldId id="280" r:id="rId28"/>
    <p:sldId id="285" r:id="rId29"/>
    <p:sldId id="295" r:id="rId30"/>
    <p:sldId id="296" r:id="rId31"/>
    <p:sldId id="297" r:id="rId32"/>
    <p:sldId id="298" r:id="rId33"/>
    <p:sldId id="299" r:id="rId34"/>
    <p:sldId id="300" r:id="rId35"/>
    <p:sldId id="301" r:id="rId3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0D6"/>
    <a:srgbClr val="EEE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B93DA-171A-4ED0-ADEC-1EEF08F97763}" type="datetimeFigureOut">
              <a:rPr lang="it-IT" smtClean="0"/>
              <a:pPr/>
              <a:t>19/03/2017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29C19-4FEA-4FB6-8470-4C74D9E2671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871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85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5F1808-8E56-4A4D-A191-59C7E3DD7651}" type="slidenum">
              <a:rPr lang="it-IT"/>
              <a:pPr/>
              <a:t>28</a:t>
            </a:fld>
            <a:endParaRPr lang="it-IT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tIns="91440"/>
          <a:lstStyle/>
          <a:p>
            <a:pPr hangingPunct="1">
              <a:lnSpc>
                <a:spcPct val="100000"/>
              </a:lnSpc>
            </a:pPr>
            <a:fld id="{589EAE72-B137-48B9-B1E3-5001C3205FDC}" type="slidenum">
              <a:rPr lang="it-IT">
                <a:solidFill>
                  <a:srgbClr val="000000"/>
                </a:solidFill>
                <a:latin typeface="Calibri" pitchFamily="16" charset="0"/>
              </a:rPr>
              <a:pPr hangingPunct="1">
                <a:lnSpc>
                  <a:spcPct val="100000"/>
                </a:lnSpc>
              </a:pPr>
              <a:t>28</a:t>
            </a:fld>
            <a:endParaRPr lang="it-IT">
              <a:solidFill>
                <a:srgbClr val="000000"/>
              </a:solidFill>
              <a:latin typeface="Calibri" pitchFamily="16" charset="0"/>
            </a:endParaRPr>
          </a:p>
        </p:txBody>
      </p:sp>
      <p:sp>
        <p:nvSpPr>
          <p:cNvPr id="76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12600" cap="flat">
            <a:miter lim="800000"/>
            <a:headEnd/>
            <a:tailEnd/>
          </a:ln>
        </p:spPr>
        <p:txBody>
          <a:bodyPr tIns="91440"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it-IT" sz="1000">
                <a:latin typeface="Arial" charset="0"/>
                <a:ea typeface="SimSun" charset="-122"/>
              </a:rPr>
              <a:t>Modulo: </a:t>
            </a:r>
            <a:r>
              <a:rPr lang="it-IT" sz="1000" b="1" i="1">
                <a:latin typeface="Book Antiqua" pitchFamily="16" charset="0"/>
                <a:ea typeface="SimSun" charset="-122"/>
              </a:rPr>
              <a:t>Legislazione del Lavoro- </a:t>
            </a:r>
            <a:r>
              <a:rPr lang="it-IT" sz="1000" i="1">
                <a:latin typeface="Book Antiqua" pitchFamily="16" charset="0"/>
                <a:ea typeface="SimSun" charset="-122"/>
              </a:rPr>
              <a:t>I contratti collettivi nazionali</a:t>
            </a:r>
          </a:p>
          <a:p>
            <a:pPr eaLnBrk="1" hangingPunct="1">
              <a:spcBef>
                <a:spcPct val="0"/>
              </a:spcBef>
            </a:pPr>
            <a:endParaRPr lang="it-IT" sz="1000">
              <a:latin typeface="Book Antiqua" pitchFamily="16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9268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4353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1" name="Shape 50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050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9" name="Shape 5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1960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Shape 540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3574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2040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E20081-FCA8-4F02-A8B1-BAA49A723FCB}" type="slidenum">
              <a:rPr lang="it-IT"/>
              <a:pPr/>
              <a:t>21</a:t>
            </a:fld>
            <a:endParaRPr lang="it-IT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tIns="91440"/>
          <a:lstStyle/>
          <a:p>
            <a:pPr hangingPunct="1">
              <a:lnSpc>
                <a:spcPct val="100000"/>
              </a:lnSpc>
            </a:pPr>
            <a:fld id="{9AAB2C7B-6D78-402F-9BBB-6102B807425C}" type="slidenum">
              <a:rPr lang="it-IT">
                <a:solidFill>
                  <a:srgbClr val="000000"/>
                </a:solidFill>
                <a:latin typeface="Calibri" pitchFamily="16" charset="0"/>
              </a:rPr>
              <a:pPr hangingPunct="1">
                <a:lnSpc>
                  <a:spcPct val="100000"/>
                </a:lnSpc>
              </a:pPr>
              <a:t>21</a:t>
            </a:fld>
            <a:endParaRPr lang="it-IT">
              <a:solidFill>
                <a:srgbClr val="000000"/>
              </a:solidFill>
              <a:latin typeface="Calibri" pitchFamily="16" charset="0"/>
            </a:endParaRPr>
          </a:p>
        </p:txBody>
      </p:sp>
      <p:sp>
        <p:nvSpPr>
          <p:cNvPr id="778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12600" cap="flat">
            <a:miter lim="800000"/>
            <a:headEnd/>
            <a:tailEnd/>
          </a:ln>
        </p:spPr>
        <p:txBody>
          <a:bodyPr tIns="91440"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it-IT" sz="1000">
                <a:latin typeface="Arial" charset="0"/>
                <a:ea typeface="SimSun" charset="-122"/>
              </a:rPr>
              <a:t>Modulo: </a:t>
            </a:r>
            <a:r>
              <a:rPr lang="it-IT" sz="1000" b="1" i="1">
                <a:latin typeface="Book Antiqua" pitchFamily="16" charset="0"/>
                <a:ea typeface="SimSun" charset="-122"/>
              </a:rPr>
              <a:t>Legislazione del Lavoro- </a:t>
            </a:r>
            <a:r>
              <a:rPr lang="it-IT" sz="1000" i="1">
                <a:latin typeface="Book Antiqua" pitchFamily="16" charset="0"/>
                <a:ea typeface="SimSun" charset="-122"/>
              </a:rPr>
              <a:t>I contratti collettivi nazionali</a:t>
            </a:r>
          </a:p>
          <a:p>
            <a:pPr eaLnBrk="1" hangingPunct="1">
              <a:spcBef>
                <a:spcPct val="0"/>
              </a:spcBef>
            </a:pPr>
            <a:endParaRPr lang="it-IT" sz="1000">
              <a:latin typeface="Book Antiqua" pitchFamily="16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9290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730730-8140-4203-A369-77CB921ABE14}" type="slidenum">
              <a:rPr lang="it-IT"/>
              <a:pPr/>
              <a:t>23</a:t>
            </a:fld>
            <a:endParaRPr lang="it-IT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  <p:txBody>
          <a:bodyPr tIns="91440"/>
          <a:lstStyle/>
          <a:p>
            <a:pPr hangingPunct="1">
              <a:lnSpc>
                <a:spcPct val="100000"/>
              </a:lnSpc>
            </a:pPr>
            <a:fld id="{9A63B102-C63C-4ADA-879C-0B39B1124BB0}" type="slidenum">
              <a:rPr lang="it-IT">
                <a:solidFill>
                  <a:srgbClr val="000000"/>
                </a:solidFill>
                <a:latin typeface="Calibri" pitchFamily="16" charset="0"/>
              </a:rPr>
              <a:pPr hangingPunct="1">
                <a:lnSpc>
                  <a:spcPct val="100000"/>
                </a:lnSpc>
              </a:pPr>
              <a:t>23</a:t>
            </a:fld>
            <a:endParaRPr lang="it-IT">
              <a:solidFill>
                <a:srgbClr val="000000"/>
              </a:solidFill>
              <a:latin typeface="Calibri" pitchFamily="16" charset="0"/>
            </a:endParaRPr>
          </a:p>
        </p:txBody>
      </p:sp>
      <p:sp>
        <p:nvSpPr>
          <p:cNvPr id="788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12600" cap="flat">
            <a:miter lim="800000"/>
            <a:headEnd/>
            <a:tailEnd/>
          </a:ln>
        </p:spPr>
        <p:txBody>
          <a:bodyPr tIns="91440">
            <a:normAutofit fontScale="25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it-IT" sz="1000">
                <a:latin typeface="Arial" charset="0"/>
                <a:ea typeface="SimSun" charset="-122"/>
              </a:rPr>
              <a:t>Modulo: </a:t>
            </a:r>
            <a:r>
              <a:rPr lang="it-IT" sz="1000" b="1" i="1">
                <a:latin typeface="Book Antiqua" pitchFamily="16" charset="0"/>
                <a:ea typeface="SimSun" charset="-122"/>
              </a:rPr>
              <a:t>Legislazione del Lavoro- </a:t>
            </a:r>
            <a:r>
              <a:rPr lang="it-IT" sz="1000" i="1">
                <a:latin typeface="Book Antiqua" pitchFamily="16" charset="0"/>
                <a:ea typeface="SimSun" charset="-122"/>
              </a:rPr>
              <a:t>I contratti collettivi nazionali</a:t>
            </a:r>
          </a:p>
          <a:p>
            <a:pPr eaLnBrk="1" hangingPunct="1">
              <a:spcBef>
                <a:spcPct val="0"/>
              </a:spcBef>
            </a:pPr>
            <a:endParaRPr lang="it-IT" sz="1000">
              <a:latin typeface="Book Antiqua" pitchFamily="16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2335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29C19-4FEA-4FB6-8470-4C74D9E26718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59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312F-1A43-420B-9BAB-84D88D5479FA}" type="datetimeFigureOut">
              <a:rPr lang="it-IT" smtClean="0"/>
              <a:pPr/>
              <a:t>19/03/2017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73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312F-1A43-420B-9BAB-84D88D5479FA}" type="datetimeFigureOut">
              <a:rPr lang="it-IT" smtClean="0"/>
              <a:pPr/>
              <a:t>19/03/2017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52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312F-1A43-420B-9BAB-84D88D5479FA}" type="datetimeFigureOut">
              <a:rPr lang="it-IT" smtClean="0"/>
              <a:pPr/>
              <a:t>19/03/2017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97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1213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39751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170613" y="1604963"/>
            <a:ext cx="5410200" cy="39751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8382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fld id="{EF99A2F1-F8DF-41BE-98DA-A91F243A0A2B}" type="datetime1">
              <a:rPr lang="it-IT"/>
              <a:pPr/>
              <a:t>19/03/2017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>
          <a:xfrm>
            <a:off x="8610600" y="6356350"/>
            <a:ext cx="2741613" cy="363538"/>
          </a:xfrm>
        </p:spPr>
        <p:txBody>
          <a:bodyPr/>
          <a:lstStyle>
            <a:lvl1pPr>
              <a:defRPr/>
            </a:lvl1pPr>
          </a:lstStyle>
          <a:p>
            <a:fld id="{45DC2931-3354-4170-AD32-D558D40B79C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312F-1A43-420B-9BAB-84D88D5479FA}" type="datetimeFigureOut">
              <a:rPr lang="it-IT" smtClean="0"/>
              <a:pPr/>
              <a:t>19/03/2017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61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312F-1A43-420B-9BAB-84D88D5479FA}" type="datetimeFigureOut">
              <a:rPr lang="it-IT" smtClean="0"/>
              <a:pPr/>
              <a:t>19/03/2017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24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312F-1A43-420B-9BAB-84D88D5479FA}" type="datetimeFigureOut">
              <a:rPr lang="it-IT" smtClean="0"/>
              <a:pPr/>
              <a:t>19/03/2017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22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312F-1A43-420B-9BAB-84D88D5479FA}" type="datetimeFigureOut">
              <a:rPr lang="it-IT" smtClean="0"/>
              <a:pPr/>
              <a:t>19/03/2017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52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312F-1A43-420B-9BAB-84D88D5479FA}" type="datetimeFigureOut">
              <a:rPr lang="it-IT" smtClean="0"/>
              <a:pPr/>
              <a:t>19/03/2017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0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312F-1A43-420B-9BAB-84D88D5479FA}" type="datetimeFigureOut">
              <a:rPr lang="it-IT" smtClean="0"/>
              <a:pPr/>
              <a:t>19/03/2017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92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312F-1A43-420B-9BAB-84D88D5479FA}" type="datetimeFigureOut">
              <a:rPr lang="it-IT" smtClean="0"/>
              <a:pPr/>
              <a:t>19/03/2017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42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5312F-1A43-420B-9BAB-84D88D5479FA}" type="datetimeFigureOut">
              <a:rPr lang="it-IT" smtClean="0"/>
              <a:pPr/>
              <a:t>19/03/2017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02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5312F-1A43-420B-9BAB-84D88D5479FA}" type="datetimeFigureOut">
              <a:rPr lang="it-IT" smtClean="0"/>
              <a:pPr/>
              <a:t>19/03/2017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5743C-742A-457B-AA95-F0B54047B6A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56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12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830" y="2699952"/>
            <a:ext cx="4800565" cy="32871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ettangolo 5"/>
          <p:cNvSpPr/>
          <p:nvPr/>
        </p:nvSpPr>
        <p:spPr>
          <a:xfrm>
            <a:off x="303602" y="0"/>
            <a:ext cx="11378153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haroni" panose="02010803020104030203" pitchFamily="2" charset="-79"/>
              </a:rPr>
              <a:t>Istituto Tecnico</a:t>
            </a:r>
            <a:br>
              <a:rPr lang="it-IT" sz="5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haroni" panose="02010803020104030203" pitchFamily="2" charset="-79"/>
              </a:rPr>
            </a:br>
            <a:r>
              <a:rPr lang="it-IT" sz="5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haroni" panose="02010803020104030203" pitchFamily="2" charset="-79"/>
              </a:rPr>
              <a:t>“</a:t>
            </a:r>
            <a:r>
              <a:rPr lang="it-IT" sz="4800" i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ea typeface="Adobe Gothic Std B" pitchFamily="34" charset="-128"/>
                <a:cs typeface="Aharoni" pitchFamily="2" charset="-79"/>
              </a:rPr>
              <a:t>Luigi dell’Erba</a:t>
            </a:r>
            <a:r>
              <a:rPr lang="it-IT" sz="4800" i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haroni" panose="02010803020104030203" pitchFamily="2" charset="-79"/>
              </a:rPr>
              <a:t>” </a:t>
            </a:r>
          </a:p>
          <a:p>
            <a:pPr algn="ctr"/>
            <a:r>
              <a:rPr lang="it-IT" sz="4800" i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  <a:cs typeface="Aharoni" panose="02010803020104030203" pitchFamily="2" charset="-79"/>
              </a:rPr>
              <a:t>Castellana Grotte (BA)</a:t>
            </a:r>
            <a:endParaRPr lang="it-IT" sz="5400" i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Gothic Std B" pitchFamily="34" charset="-128"/>
              <a:ea typeface="Adobe Gothic Std B" pitchFamily="34" charset="-128"/>
              <a:cs typeface="Aharoni" panose="02010803020104030203" pitchFamily="2" charset="-79"/>
            </a:endParaRPr>
          </a:p>
        </p:txBody>
      </p:sp>
      <p:pic>
        <p:nvPicPr>
          <p:cNvPr id="12" name="Immagine 11" descr="trytrye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8438" y="1959456"/>
            <a:ext cx="3106540" cy="5196192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10321431" y="2827877"/>
            <a:ext cx="1605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Questa è </a:t>
            </a:r>
          </a:p>
          <a:p>
            <a:pPr algn="ctr"/>
            <a:r>
              <a:rPr lang="it-IT" sz="2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La nostra scuola</a:t>
            </a:r>
          </a:p>
        </p:txBody>
      </p:sp>
      <p:pic>
        <p:nvPicPr>
          <p:cNvPr id="8" name="Immagine 7" descr="Immagin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60935" y="0"/>
            <a:ext cx="1431065" cy="1438045"/>
          </a:xfrm>
          <a:prstGeom prst="rect">
            <a:avLst/>
          </a:prstGeom>
        </p:spPr>
      </p:pic>
      <p:pic>
        <p:nvPicPr>
          <p:cNvPr id="10" name="Picture 2" descr="http://wp4.ineuropa.info/wp-content/uploads/2015/10/erasm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269577" cy="9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6" y="2614929"/>
            <a:ext cx="4496191" cy="33721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asellaDiTesto 2"/>
          <p:cNvSpPr txBox="1"/>
          <p:nvPr/>
        </p:nvSpPr>
        <p:spPr>
          <a:xfrm flipH="1">
            <a:off x="1039974" y="6070478"/>
            <a:ext cx="3042669" cy="646331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i="1" dirty="0">
                <a:latin typeface="DejaVu Sans Condensed" panose="020B0606030804020204" pitchFamily="34" charset="0"/>
                <a:ea typeface="DejaVu Sans Condensed" panose="020B0606030804020204" pitchFamily="34" charset="0"/>
                <a:cs typeface="DejaVu Sans Condensed" panose="020B0606030804020204" pitchFamily="34" charset="0"/>
              </a:rPr>
              <a:t>Il Dirigente con gli studenti.</a:t>
            </a:r>
          </a:p>
        </p:txBody>
      </p:sp>
    </p:spTree>
    <p:extLst>
      <p:ext uri="{BB962C8B-B14F-4D97-AF65-F5344CB8AC3E}">
        <p14:creationId xmlns:p14="http://schemas.microsoft.com/office/powerpoint/2010/main" val="291670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5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" accel="10000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accel="10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65956" y="242140"/>
            <a:ext cx="104470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r>
              <a:rPr lang="it-IT" sz="5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</a:rPr>
              <a:t>Laboratori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269577" y="5113563"/>
            <a:ext cx="100180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 nostra scuola presenta tredici laboratori dedicati, di cui alcuni di Informatica, Chimica e Fisica.</a:t>
            </a:r>
          </a:p>
          <a:p>
            <a:endParaRPr lang="it-IT" sz="2000" dirty="0">
              <a:latin typeface="Adobe Song Std L" pitchFamily="18" charset="-128"/>
              <a:ea typeface="Adobe Song Std L" pitchFamily="18" charset="-128"/>
            </a:endParaRPr>
          </a:p>
          <a:p>
            <a:endParaRPr lang="it-IT" dirty="0">
              <a:latin typeface="Adobe Song Std L" pitchFamily="18" charset="-128"/>
              <a:ea typeface="Adobe Song Std L" pitchFamily="18" charset="-128"/>
            </a:endParaRPr>
          </a:p>
          <a:p>
            <a:endParaRPr lang="it-IT" dirty="0">
              <a:latin typeface="Adobe Song Std L" pitchFamily="18" charset="-128"/>
              <a:ea typeface="Adobe Song Std L" pitchFamily="18" charset="-128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394" y="1"/>
            <a:ext cx="1428605" cy="143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395" y="0"/>
            <a:ext cx="1428605" cy="143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p4.ineuropa.info/wp-content/uploads/2015/10/erasm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9577" cy="9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416">
            <a:off x="1265981" y="1255398"/>
            <a:ext cx="4609322" cy="3456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461" y="1304803"/>
            <a:ext cx="4533500" cy="3400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1225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/>
          <p:nvPr/>
        </p:nvSpPr>
        <p:spPr>
          <a:xfrm>
            <a:off x="837950" y="302245"/>
            <a:ext cx="101529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5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</a:rPr>
              <a:t>Vita Scolastica</a:t>
            </a:r>
          </a:p>
        </p:txBody>
      </p:sp>
      <p:pic>
        <p:nvPicPr>
          <p:cNvPr id="485" name="Shape 485" descr="http://wp4.ineuropa.info/wp-content/uploads/2015/10/erasmus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0"/>
            <a:ext cx="1269600" cy="9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Shape 486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0763395" y="0"/>
            <a:ext cx="1428600" cy="14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Shape 487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 rot="694909">
            <a:off x="7195662" y="2828524"/>
            <a:ext cx="4626648" cy="319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Shape 488" descr="16105681_668135240035523_853431118593968809_n.jpg"/>
          <p:cNvPicPr preferRelativeResize="0"/>
          <p:nvPr/>
        </p:nvPicPr>
        <p:blipFill>
          <a:blip r:embed="rId6" cstate="print">
            <a:alphaModFix/>
          </a:blip>
          <a:stretch>
            <a:fillRect/>
          </a:stretch>
        </p:blipFill>
        <p:spPr>
          <a:xfrm rot="-543660">
            <a:off x="567574" y="1913395"/>
            <a:ext cx="5970004" cy="3494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Shape 489" descr="http://wp4.ineuropa.info/wp-content/uploads/2015/10/erasmus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0"/>
            <a:ext cx="1269600" cy="9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867225" y="1546200"/>
            <a:ext cx="10515600" cy="531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742950" marR="0" lvl="0" indent="-7429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it-IT" sz="3500" b="1" dirty="0">
                <a:solidFill>
                  <a:srgbClr val="000000"/>
                </a:solidFill>
                <a:latin typeface="Adobe Gothic Std B" pitchFamily="34" charset="-128"/>
                <a:ea typeface="Adobe Gothic Std B" pitchFamily="34" charset="-128"/>
                <a:cs typeface="Calibri"/>
                <a:sym typeface="Calibri"/>
              </a:rPr>
              <a:t>Tutti i</a:t>
            </a:r>
            <a:r>
              <a:rPr lang="it-IT" sz="3500" b="1" i="0" u="none" strike="noStrike" cap="none" dirty="0">
                <a:solidFill>
                  <a:srgbClr val="000000"/>
                </a:solidFill>
                <a:latin typeface="Adobe Gothic Std B" pitchFamily="34" charset="-128"/>
                <a:ea typeface="Adobe Gothic Std B" pitchFamily="34" charset="-128"/>
                <a:cs typeface="Calibri"/>
                <a:sym typeface="Calibri"/>
              </a:rPr>
              <a:t> corsi di studio hanno una durata di 5 anni.</a:t>
            </a:r>
          </a:p>
          <a:p>
            <a:pPr marL="742950" marR="0" lvl="0" indent="-7429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it-IT" sz="3500" b="1" i="0" u="none" strike="noStrike" cap="none" dirty="0">
                <a:solidFill>
                  <a:srgbClr val="000000"/>
                </a:solidFill>
                <a:latin typeface="Adobe Gothic Std B" pitchFamily="34" charset="-128"/>
                <a:ea typeface="Adobe Gothic Std B" pitchFamily="34" charset="-128"/>
                <a:cs typeface="Calibri"/>
                <a:sym typeface="Calibri"/>
              </a:rPr>
              <a:t>Le lezioni iniziano il luned</a:t>
            </a:r>
            <a:r>
              <a:rPr lang="it-IT" sz="3500" b="1" dirty="0">
                <a:solidFill>
                  <a:srgbClr val="000000"/>
                </a:solidFill>
                <a:latin typeface="Adobe Gothic Std B" pitchFamily="34" charset="-128"/>
                <a:ea typeface="Adobe Gothic Std B" pitchFamily="34" charset="-128"/>
                <a:cs typeface="Calibri"/>
                <a:sym typeface="Calibri"/>
              </a:rPr>
              <a:t>ì </a:t>
            </a:r>
          </a:p>
          <a:p>
            <a:pPr marL="742950" marR="0" lvl="0" indent="-7429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it-IT" sz="3500" b="1" dirty="0">
                <a:solidFill>
                  <a:srgbClr val="000000"/>
                </a:solidFill>
                <a:latin typeface="Adobe Gothic Std B" pitchFamily="34" charset="-128"/>
                <a:ea typeface="Adobe Gothic Std B" pitchFamily="34" charset="-128"/>
                <a:cs typeface="Calibri"/>
                <a:sym typeface="Calibri"/>
              </a:rPr>
              <a:t>e terminano il sabato per un totale di 32 ore settimanali. </a:t>
            </a:r>
            <a:endParaRPr lang="it-IT" sz="3500" b="1" dirty="0">
              <a:solidFill>
                <a:srgbClr val="000000"/>
              </a:solidFill>
              <a:latin typeface="Adobe Gothic Std B" pitchFamily="34" charset="-128"/>
              <a:ea typeface="Adobe Gothic Std B" pitchFamily="34" charset="-128"/>
              <a:sym typeface="Calibri"/>
            </a:endParaRPr>
          </a:p>
          <a:p>
            <a:pPr marL="742950" marR="0" lvl="0" indent="-74295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endParaRPr lang="it-IT" sz="3500" b="1" dirty="0">
              <a:solidFill>
                <a:srgbClr val="00000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marL="685800" marR="0" lvl="1" indent="-228600" algn="l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it-IT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lang="it-IT"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1134312" y="228746"/>
            <a:ext cx="99234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it-IT" sz="5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  <a:sym typeface="Arial"/>
              </a:rPr>
              <a:t>Orario Scolastico</a:t>
            </a:r>
          </a:p>
        </p:txBody>
      </p:sp>
      <p:pic>
        <p:nvPicPr>
          <p:cNvPr id="496" name="Shape 49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790692" y="0"/>
            <a:ext cx="1401306" cy="140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Shape 497" descr="http://wp4.ineuropa.info/wp-content/uploads/2015/10/erasmus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0" y="0"/>
            <a:ext cx="1269576" cy="9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yTk4gbB8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4654" y="4580605"/>
            <a:ext cx="1705674" cy="1670139"/>
          </a:xfrm>
          <a:prstGeom prst="rect">
            <a:avLst/>
          </a:prstGeom>
        </p:spPr>
      </p:pic>
      <p:pic>
        <p:nvPicPr>
          <p:cNvPr id="8" name="Immagine 7" descr="unna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00260" y="4865370"/>
            <a:ext cx="1623060" cy="162306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838200" y="348525"/>
            <a:ext cx="10515600" cy="74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5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  <a:sym typeface="Arial"/>
              </a:rPr>
              <a:t>Organizzazione della Scuola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x="526625" y="1265525"/>
            <a:ext cx="11310300" cy="529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3">
              <a:buSzPct val="25000"/>
            </a:pPr>
            <a:r>
              <a:rPr lang="it-IT" sz="4000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Preside: </a:t>
            </a:r>
            <a:r>
              <a:rPr lang="it-IT" sz="4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Professoressa Teresa Turi</a:t>
            </a:r>
          </a:p>
          <a:p>
            <a:pPr lvl="3">
              <a:buSzPct val="25000"/>
            </a:pPr>
            <a:r>
              <a:rPr lang="it-IT" sz="4000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Numero di docenti: </a:t>
            </a:r>
            <a:r>
              <a:rPr lang="it-IT" sz="4000" i="1" dirty="0">
                <a:solidFill>
                  <a:schemeClr val="dk1"/>
                </a:solidFill>
              </a:rPr>
              <a:t>115</a:t>
            </a:r>
          </a:p>
          <a:p>
            <a:pPr lvl="3">
              <a:buSzPct val="25000"/>
            </a:pPr>
            <a:r>
              <a:rPr lang="it-IT" sz="4000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Docenti specializzati per il sostegno: </a:t>
            </a:r>
            <a:r>
              <a:rPr lang="it-IT" sz="4000" i="1" dirty="0">
                <a:solidFill>
                  <a:schemeClr val="dk1"/>
                </a:solidFill>
              </a:rPr>
              <a:t>6</a:t>
            </a:r>
          </a:p>
          <a:p>
            <a:pPr lvl="3">
              <a:buSzPct val="25000"/>
            </a:pPr>
            <a:r>
              <a:rPr lang="it-IT" sz="4000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Assistenti educatori specializzati: </a:t>
            </a:r>
            <a:r>
              <a:rPr lang="it-IT" sz="4000" i="1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lvl="3">
              <a:buSzPct val="25000"/>
            </a:pPr>
            <a:r>
              <a:rPr lang="it-IT" sz="4000" dirty="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Numero di studenti: </a:t>
            </a:r>
            <a:r>
              <a:rPr lang="it-IT" sz="4000" i="1" dirty="0">
                <a:solidFill>
                  <a:schemeClr val="dk1"/>
                </a:solidFill>
                <a:sym typeface="Arial"/>
              </a:rPr>
              <a:t>10</a:t>
            </a:r>
            <a:r>
              <a:rPr lang="it-IT" sz="4000" i="1" dirty="0">
                <a:solidFill>
                  <a:schemeClr val="dk1"/>
                </a:solidFill>
              </a:rPr>
              <a:t>06</a:t>
            </a:r>
          </a:p>
          <a:p>
            <a:pPr lvl="3">
              <a:buSzPct val="25000"/>
            </a:pPr>
            <a:r>
              <a:rPr lang="it-IT" sz="4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 di classi</a:t>
            </a:r>
            <a:r>
              <a:rPr lang="it-IT" sz="4000" dirty="0">
                <a:solidFill>
                  <a:srgbClr val="0066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it-IT" sz="40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it-IT" sz="4000" i="1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3</a:t>
            </a:r>
            <a:endParaRPr lang="it-IT" sz="4000" i="1" dirty="0">
              <a:solidFill>
                <a:schemeClr val="dk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1800" dirty="0">
                <a:solidFill>
                  <a:schemeClr val="dk1"/>
                </a:solidFill>
              </a:rPr>
              <a:t> </a:t>
            </a:r>
          </a:p>
        </p:txBody>
      </p:sp>
      <p:pic>
        <p:nvPicPr>
          <p:cNvPr id="505" name="Shape 505" descr="Immagine1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760935" y="0"/>
            <a:ext cx="1431064" cy="143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Shape 506" descr="http://wp4.ineuropa.info/wp-content/uploads/2015/10/erasmus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0" y="0"/>
            <a:ext cx="1269576" cy="9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 idx="4294967295"/>
          </p:nvPr>
        </p:nvSpPr>
        <p:spPr>
          <a:xfrm>
            <a:off x="1234441" y="288925"/>
            <a:ext cx="9342120" cy="1033463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it-IT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  <a:sym typeface="Arial"/>
              </a:rPr>
              <a:t>Le parole chiave della nostra scuola</a:t>
            </a:r>
          </a:p>
        </p:txBody>
      </p:sp>
      <p:sp>
        <p:nvSpPr>
          <p:cNvPr id="512" name="Shape 512"/>
          <p:cNvSpPr/>
          <p:nvPr/>
        </p:nvSpPr>
        <p:spPr>
          <a:xfrm>
            <a:off x="8976936" y="5976367"/>
            <a:ext cx="426143" cy="36347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Shape 513"/>
          <p:cNvSpPr/>
          <p:nvPr/>
        </p:nvSpPr>
        <p:spPr>
          <a:xfrm rot="-1665669">
            <a:off x="8940838" y="5297873"/>
            <a:ext cx="461548" cy="37877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Shape 514"/>
          <p:cNvGrpSpPr/>
          <p:nvPr/>
        </p:nvGrpSpPr>
        <p:grpSpPr>
          <a:xfrm>
            <a:off x="126156" y="1519794"/>
            <a:ext cx="8728245" cy="5121381"/>
            <a:chOff x="-132923" y="163434"/>
            <a:chExt cx="8728245" cy="5121381"/>
          </a:xfrm>
        </p:grpSpPr>
        <p:sp>
          <p:nvSpPr>
            <p:cNvPr id="515" name="Shape 515"/>
            <p:cNvSpPr/>
            <p:nvPr/>
          </p:nvSpPr>
          <p:spPr>
            <a:xfrm>
              <a:off x="-132923" y="163434"/>
              <a:ext cx="6946768" cy="944443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6" name="Shape 516"/>
            <p:cNvSpPr txBox="1"/>
            <p:nvPr/>
          </p:nvSpPr>
          <p:spPr>
            <a:xfrm>
              <a:off x="-132923" y="163434"/>
              <a:ext cx="5600384" cy="944443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it-IT" sz="2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</a:t>
              </a:r>
              <a:r>
                <a:rPr lang="it-IT" sz="31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Borse di studio per gli studenti meritevoli</a:t>
              </a:r>
            </a:p>
          </p:txBody>
        </p:sp>
        <p:sp>
          <p:nvSpPr>
            <p:cNvPr id="517" name="Shape 517"/>
            <p:cNvSpPr/>
            <p:nvPr/>
          </p:nvSpPr>
          <p:spPr>
            <a:xfrm>
              <a:off x="237227" y="1231926"/>
              <a:ext cx="7678514" cy="129234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8" name="Shape 518"/>
            <p:cNvSpPr txBox="1"/>
            <p:nvPr/>
          </p:nvSpPr>
          <p:spPr>
            <a:xfrm>
              <a:off x="237227" y="1231926"/>
              <a:ext cx="6160024" cy="129234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it-IT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</a:t>
              </a:r>
              <a:r>
                <a:rPr lang="it-IT" sz="31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Partecipazione a competizioni scolastiche nazionali e internazionali</a:t>
              </a:r>
            </a:p>
          </p:txBody>
        </p:sp>
        <p:sp>
          <p:nvSpPr>
            <p:cNvPr id="519" name="Shape 519"/>
            <p:cNvSpPr/>
            <p:nvPr/>
          </p:nvSpPr>
          <p:spPr>
            <a:xfrm>
              <a:off x="1694649" y="4074457"/>
              <a:ext cx="6900672" cy="1210359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0" name="Shape 520"/>
            <p:cNvSpPr txBox="1"/>
            <p:nvPr/>
          </p:nvSpPr>
          <p:spPr>
            <a:xfrm>
              <a:off x="1694649" y="4074457"/>
              <a:ext cx="5544632" cy="1210359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it-IT" sz="32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</a:t>
              </a:r>
              <a:r>
                <a:rPr lang="it-IT" sz="32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Supporto per gli studenti in difficoltà</a:t>
              </a:r>
            </a:p>
          </p:txBody>
        </p:sp>
        <p:sp>
          <p:nvSpPr>
            <p:cNvPr id="521" name="Shape 521"/>
            <p:cNvSpPr/>
            <p:nvPr/>
          </p:nvSpPr>
          <p:spPr>
            <a:xfrm>
              <a:off x="987641" y="2702425"/>
              <a:ext cx="7583079" cy="1166254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2" name="Shape 522"/>
            <p:cNvSpPr txBox="1"/>
            <p:nvPr/>
          </p:nvSpPr>
          <p:spPr>
            <a:xfrm>
              <a:off x="987641" y="2702425"/>
              <a:ext cx="6083461" cy="1166254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it-IT" sz="2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</a:t>
              </a:r>
              <a:r>
                <a:rPr lang="it-IT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Erasmus +</a:t>
              </a:r>
            </a:p>
          </p:txBody>
        </p:sp>
        <p:sp>
          <p:nvSpPr>
            <p:cNvPr id="523" name="Shape 523"/>
            <p:cNvSpPr/>
            <p:nvPr/>
          </p:nvSpPr>
          <p:spPr>
            <a:xfrm>
              <a:off x="6091130" y="789300"/>
              <a:ext cx="786734" cy="786734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000099">
                  <a:alpha val="89803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4" name="Shape 524"/>
            <p:cNvSpPr txBox="1"/>
            <p:nvPr/>
          </p:nvSpPr>
          <p:spPr>
            <a:xfrm>
              <a:off x="6091130" y="789300"/>
              <a:ext cx="786734" cy="786734"/>
            </a:xfrm>
            <a:prstGeom prst="rect">
              <a:avLst/>
            </a:prstGeom>
            <a:noFill/>
            <a:ln>
              <a:noFill/>
            </a:ln>
          </p:spPr>
          <p:txBody>
            <a:bodyPr lIns="44450" tIns="44450" rIns="44450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Shape 525"/>
            <p:cNvSpPr/>
            <p:nvPr/>
          </p:nvSpPr>
          <p:spPr>
            <a:xfrm>
              <a:off x="6879449" y="2245649"/>
              <a:ext cx="786734" cy="786734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000099">
                  <a:alpha val="89803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6" name="Shape 526"/>
            <p:cNvSpPr txBox="1"/>
            <p:nvPr/>
          </p:nvSpPr>
          <p:spPr>
            <a:xfrm>
              <a:off x="6879449" y="2245649"/>
              <a:ext cx="786734" cy="786734"/>
            </a:xfrm>
            <a:prstGeom prst="rect">
              <a:avLst/>
            </a:prstGeom>
            <a:noFill/>
            <a:ln>
              <a:noFill/>
            </a:ln>
          </p:spPr>
          <p:txBody>
            <a:bodyPr lIns="44450" tIns="44450" rIns="44450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Shape 527"/>
            <p:cNvSpPr/>
            <p:nvPr/>
          </p:nvSpPr>
          <p:spPr>
            <a:xfrm>
              <a:off x="7696017" y="3634346"/>
              <a:ext cx="786734" cy="786734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000099">
                  <a:alpha val="89803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8" name="Shape 528"/>
            <p:cNvSpPr txBox="1"/>
            <p:nvPr/>
          </p:nvSpPr>
          <p:spPr>
            <a:xfrm>
              <a:off x="7696017" y="3634346"/>
              <a:ext cx="786734" cy="786734"/>
            </a:xfrm>
            <a:prstGeom prst="rect">
              <a:avLst/>
            </a:prstGeom>
            <a:noFill/>
            <a:ln>
              <a:noFill/>
            </a:ln>
          </p:spPr>
          <p:txBody>
            <a:bodyPr lIns="44450" tIns="44450" rIns="44450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Shape 529"/>
          <p:cNvGrpSpPr/>
          <p:nvPr/>
        </p:nvGrpSpPr>
        <p:grpSpPr>
          <a:xfrm>
            <a:off x="9435641" y="4587240"/>
            <a:ext cx="2558238" cy="983451"/>
            <a:chOff x="129830" y="-132071"/>
            <a:chExt cx="2739038" cy="1615044"/>
          </a:xfrm>
        </p:grpSpPr>
        <p:sp>
          <p:nvSpPr>
            <p:cNvPr id="530" name="Shape 530"/>
            <p:cNvSpPr/>
            <p:nvPr/>
          </p:nvSpPr>
          <p:spPr>
            <a:xfrm>
              <a:off x="129830" y="-132071"/>
              <a:ext cx="2739038" cy="1615044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307859" y="149765"/>
              <a:ext cx="2328128" cy="1143032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53325" rIns="106675" bIns="533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it-IT" sz="21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Assistenza per gli studenti</a:t>
              </a:r>
            </a:p>
          </p:txBody>
        </p:sp>
      </p:grpSp>
      <p:grpSp>
        <p:nvGrpSpPr>
          <p:cNvPr id="4" name="Shape 532"/>
          <p:cNvGrpSpPr/>
          <p:nvPr/>
        </p:nvGrpSpPr>
        <p:grpSpPr>
          <a:xfrm>
            <a:off x="9455851" y="5705972"/>
            <a:ext cx="2492309" cy="953906"/>
            <a:chOff x="-15239" y="-45720"/>
            <a:chExt cx="2729097" cy="924068"/>
          </a:xfrm>
        </p:grpSpPr>
        <p:sp>
          <p:nvSpPr>
            <p:cNvPr id="533" name="Shape 533"/>
            <p:cNvSpPr/>
            <p:nvPr/>
          </p:nvSpPr>
          <p:spPr>
            <a:xfrm>
              <a:off x="-15239" y="-45720"/>
              <a:ext cx="2729097" cy="923426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45077" y="45077"/>
              <a:ext cx="2638941" cy="833270"/>
            </a:xfrm>
            <a:prstGeom prst="rect">
              <a:avLst/>
            </a:prstGeom>
            <a:noFill/>
            <a:ln>
              <a:noFill/>
            </a:ln>
          </p:spPr>
          <p:txBody>
            <a:bodyPr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it-IT" sz="2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Corsi di recupero</a:t>
              </a:r>
            </a:p>
          </p:txBody>
        </p:sp>
      </p:grpSp>
      <p:pic>
        <p:nvPicPr>
          <p:cNvPr id="535" name="Shape 535" descr="Immagine1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760935" y="0"/>
            <a:ext cx="1431064" cy="143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Shape 536" descr="http://wp4.ineuropa.info/wp-content/uploads/2015/10/erasmus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0" y="0"/>
            <a:ext cx="1269576" cy="9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/>
          <p:nvPr/>
        </p:nvSpPr>
        <p:spPr>
          <a:xfrm>
            <a:off x="182881" y="1691638"/>
            <a:ext cx="12009119" cy="42449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0000"/>
              <a:buFont typeface="Arial"/>
              <a:buChar char="•"/>
            </a:pPr>
            <a:r>
              <a:rPr lang="it-IT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4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ECDL (test center)</a:t>
            </a:r>
            <a:endParaRPr sz="5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34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CISCO (test center)</a:t>
            </a:r>
            <a:endParaRPr sz="5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34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Scambi internazionali (ERASMUS +)</a:t>
            </a:r>
            <a:endParaRPr sz="5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34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Tirocini formativi nel periodo estivo</a:t>
            </a:r>
            <a:endParaRPr sz="5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34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Formazione alle competizioni di matematica, chimica e informatica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34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Corsi di Inglese per il conseguimento delle certificazioni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sz="34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Gesti d’acqua</a:t>
            </a:r>
          </a:p>
        </p:txBody>
      </p:sp>
      <p:pic>
        <p:nvPicPr>
          <p:cNvPr id="544" name="Shape 544" descr="book_PNG2117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857090" y="1532982"/>
            <a:ext cx="2118360" cy="211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Shape 545" descr="Immagine1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0760935" y="0"/>
            <a:ext cx="1431064" cy="1438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Shape 546" descr="http://wp4.ineuropa.info/wp-content/uploads/2015/10/erasmus.pn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0" y="0"/>
            <a:ext cx="1269576" cy="9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0" y="32004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  <a:sym typeface="Arial"/>
              </a:rPr>
              <a:t>Principali progetti dell’Istituto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title"/>
          </p:nvPr>
        </p:nvSpPr>
        <p:spPr>
          <a:xfrm>
            <a:off x="487680" y="365125"/>
            <a:ext cx="10515599" cy="103275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t-IT" sz="40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  <a:sym typeface="Arial"/>
              </a:rPr>
              <a:t>Formazione in aziende pubbliche e private</a:t>
            </a:r>
          </a:p>
        </p:txBody>
      </p:sp>
      <p:sp>
        <p:nvSpPr>
          <p:cNvPr id="552" name="Shape 552" descr="Risultati immagini per alternanza scuola lavoro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Shape 553" descr="Risultati immagini per alternanza scuola lavoro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Shape 554"/>
          <p:cNvSpPr/>
          <p:nvPr/>
        </p:nvSpPr>
        <p:spPr>
          <a:xfrm>
            <a:off x="3663976" y="2257845"/>
            <a:ext cx="4540469" cy="2279187"/>
          </a:xfrm>
          <a:prstGeom prst="roundRect">
            <a:avLst>
              <a:gd name="adj" fmla="val 16667"/>
            </a:avLst>
          </a:prstGeom>
          <a:solidFill>
            <a:srgbClr val="8296B0">
              <a:alpha val="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17161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Shape 555" descr="Immagine1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 rot="-525605">
            <a:off x="636948" y="2441307"/>
            <a:ext cx="3656837" cy="2787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Shape 556" descr="350c526a-27f7-4124-84b7-fd211d6636b3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6111239" y="2096769"/>
            <a:ext cx="4602480" cy="3835400"/>
          </a:xfrm>
          <a:prstGeom prst="rect">
            <a:avLst/>
          </a:prstGeom>
          <a:noFill/>
          <a:ln>
            <a:noFill/>
          </a:ln>
          <a:effectLst>
            <a:reflection stA="30000" endPos="30000" dist="5000" dir="5400000" sy="-100000" algn="bl" rotWithShape="0"/>
          </a:effectLst>
        </p:spPr>
      </p:pic>
      <p:pic>
        <p:nvPicPr>
          <p:cNvPr id="558" name="Shape 558" descr="http://wp4.ineuropa.info/wp-content/uploads/2015/10/erasmus.pn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-1" y="-223547"/>
            <a:ext cx="1269576" cy="9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Shape 557" descr="Immagine1.png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0760936" y="-40170"/>
            <a:ext cx="1431064" cy="1487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89759" y="1547260"/>
            <a:ext cx="7195247" cy="1392405"/>
          </a:xfrm>
        </p:spPr>
        <p:txBody>
          <a:bodyPr>
            <a:noAutofit/>
          </a:bodyPr>
          <a:lstStyle/>
          <a:p>
            <a:r>
              <a:rPr lang="it-IT" sz="8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Inclusione…</a:t>
            </a:r>
            <a:endParaRPr lang="it-IT" sz="8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39240" y="2970145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it-IT" sz="3200" dirty="0">
                <a:latin typeface="Arial" pitchFamily="34" charset="0"/>
                <a:cs typeface="Arial" pitchFamily="34" charset="0"/>
              </a:rPr>
              <a:t>Si parla di inclusione quando in un gruppo di persone </a:t>
            </a:r>
            <a:r>
              <a:rPr lang="it-IT" sz="3200" b="1" dirty="0">
                <a:latin typeface="Arial" pitchFamily="34" charset="0"/>
                <a:cs typeface="Arial" pitchFamily="34" charset="0"/>
              </a:rPr>
              <a:t>tutti </a:t>
            </a:r>
            <a:r>
              <a:rPr lang="it-IT" sz="3200" dirty="0">
                <a:latin typeface="Arial" pitchFamily="34" charset="0"/>
                <a:cs typeface="Arial" pitchFamily="34" charset="0"/>
              </a:rPr>
              <a:t>sono posti allo </a:t>
            </a:r>
            <a:r>
              <a:rPr lang="it-IT" sz="3200" b="1" dirty="0">
                <a:latin typeface="Arial" pitchFamily="34" charset="0"/>
                <a:cs typeface="Arial" pitchFamily="34" charset="0"/>
              </a:rPr>
              <a:t>stesso livello.</a:t>
            </a:r>
          </a:p>
        </p:txBody>
      </p:sp>
    </p:spTree>
    <p:extLst>
      <p:ext uri="{BB962C8B-B14F-4D97-AF65-F5344CB8AC3E}">
        <p14:creationId xmlns:p14="http://schemas.microsoft.com/office/powerpoint/2010/main" val="92472031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45429" y="1780673"/>
            <a:ext cx="10908633" cy="991352"/>
          </a:xfrm>
        </p:spPr>
        <p:txBody>
          <a:bodyPr>
            <a:noAutofit/>
          </a:bodyPr>
          <a:lstStyle/>
          <a:p>
            <a:r>
              <a:rPr lang="it-IT" sz="72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…significa</a:t>
            </a:r>
            <a:r>
              <a:rPr lang="it-IT" sz="7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 siamo tutti uguali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54480" y="3092065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it-IT" sz="3200" dirty="0">
                <a:latin typeface="Arial" pitchFamily="34" charset="0"/>
                <a:cs typeface="Arial" pitchFamily="34" charset="0"/>
              </a:rPr>
              <a:t>L’inclusione nella scuola è intesa come guida per tutti gli studenti all’ottenimento dei migliori risultati in campo sociale ed educativo.</a:t>
            </a:r>
          </a:p>
        </p:txBody>
      </p:sp>
    </p:spTree>
    <p:extLst>
      <p:ext uri="{BB962C8B-B14F-4D97-AF65-F5344CB8AC3E}">
        <p14:creationId xmlns:p14="http://schemas.microsoft.com/office/powerpoint/2010/main" val="3994580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70245" y="416502"/>
            <a:ext cx="10408921" cy="1392405"/>
          </a:xfrm>
        </p:spPr>
        <p:txBody>
          <a:bodyPr>
            <a:noAutofit/>
          </a:bodyPr>
          <a:lstStyle/>
          <a:p>
            <a:r>
              <a:rPr lang="it-IT" sz="7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chiavi della felicità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81413" y="2196027"/>
            <a:ext cx="9586587" cy="3743076"/>
          </a:xfrm>
        </p:spPr>
        <p:txBody>
          <a:bodyPr>
            <a:normAutofit/>
          </a:bodyPr>
          <a:lstStyle/>
          <a:p>
            <a:pPr algn="l"/>
            <a:r>
              <a:rPr lang="it-IT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fattori promotori di una didattica inclusiva sono: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Comportamento (di docenti e studenti)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Abilità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Risorse (fisiche e materiali)</a:t>
            </a:r>
          </a:p>
          <a:p>
            <a:pPr algn="l"/>
            <a:r>
              <a:rPr lang="it-IT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Focalizzandosi su questi obiettivi si otterranno sicuramente risultati positivi.</a:t>
            </a:r>
          </a:p>
        </p:txBody>
      </p:sp>
    </p:spTree>
    <p:extLst>
      <p:ext uri="{BB962C8B-B14F-4D97-AF65-F5344CB8AC3E}">
        <p14:creationId xmlns:p14="http://schemas.microsoft.com/office/powerpoint/2010/main" val="42253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z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636934"/>
          </a:xfrm>
          <a:prstGeom prst="rect">
            <a:avLst/>
          </a:prstGeom>
        </p:spPr>
      </p:pic>
      <p:pic>
        <p:nvPicPr>
          <p:cNvPr id="14" name="Immagine 13" descr="z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840133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4933244" y="3601157"/>
            <a:ext cx="117404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it-IT" sz="1600" dirty="0"/>
          </a:p>
        </p:txBody>
      </p:sp>
      <p:pic>
        <p:nvPicPr>
          <p:cNvPr id="20" name="Immagine 19" descr="z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00234" y="0"/>
            <a:ext cx="12592234" cy="7653867"/>
          </a:xfrm>
          <a:prstGeom prst="rect">
            <a:avLst/>
          </a:prstGeom>
        </p:spPr>
      </p:pic>
      <p:pic>
        <p:nvPicPr>
          <p:cNvPr id="12" name="Picture 2" descr="http://wp4.ineuropa.info/wp-content/uploads/2015/10/erasm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9577" cy="9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 descr="Immagine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60935" y="0"/>
            <a:ext cx="1431065" cy="1438045"/>
          </a:xfrm>
          <a:prstGeom prst="rect">
            <a:avLst/>
          </a:prstGeom>
        </p:spPr>
      </p:pic>
      <p:pic>
        <p:nvPicPr>
          <p:cNvPr id="16" name="Immagine 15" descr="redpin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39151" y="2119713"/>
            <a:ext cx="298519" cy="529589"/>
          </a:xfrm>
          <a:prstGeom prst="rect">
            <a:avLst/>
          </a:prstGeom>
        </p:spPr>
      </p:pic>
      <p:pic>
        <p:nvPicPr>
          <p:cNvPr id="5" name="Immagine 4" descr="redpin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8839" y="4501597"/>
            <a:ext cx="302090" cy="529589"/>
          </a:xfrm>
          <a:prstGeom prst="rect">
            <a:avLst/>
          </a:prstGeom>
        </p:spPr>
      </p:pic>
      <p:pic>
        <p:nvPicPr>
          <p:cNvPr id="4" name="Immagine 3" descr="redpin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50759" y="3215712"/>
            <a:ext cx="377508" cy="661807"/>
          </a:xfrm>
          <a:prstGeom prst="rect">
            <a:avLst/>
          </a:prstGeom>
        </p:spPr>
      </p:pic>
      <p:pic>
        <p:nvPicPr>
          <p:cNvPr id="9" name="Immagine 8" descr="redpin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32178" y="3757671"/>
            <a:ext cx="279660" cy="490267"/>
          </a:xfrm>
          <a:prstGeom prst="rect">
            <a:avLst/>
          </a:prstGeom>
        </p:spPr>
      </p:pic>
      <p:pic>
        <p:nvPicPr>
          <p:cNvPr id="7" name="Immagine 6" descr="redpin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34275" y="624500"/>
            <a:ext cx="302090" cy="529589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4803493" y="3541854"/>
            <a:ext cx="1111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Castellana Grotte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5051" y="1303604"/>
            <a:ext cx="11181346" cy="808372"/>
          </a:xfrm>
        </p:spPr>
        <p:txBody>
          <a:bodyPr>
            <a:noAutofit/>
          </a:bodyPr>
          <a:lstStyle/>
          <a:p>
            <a:r>
              <a:rPr lang="it-IT" sz="6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Educazione inclusiva in Italia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03157" y="2934936"/>
            <a:ext cx="10515600" cy="1992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Arial" pitchFamily="34" charset="0"/>
                <a:cs typeface="Arial" pitchFamily="34" charset="0"/>
              </a:rPr>
              <a:t>Ci sono due tipi di studenti nelle nostre scuole:</a:t>
            </a:r>
          </a:p>
          <a:p>
            <a:r>
              <a:rPr lang="it-IT" sz="3200" dirty="0">
                <a:latin typeface="Arial" pitchFamily="34" charset="0"/>
                <a:cs typeface="Arial" pitchFamily="34" charset="0"/>
              </a:rPr>
              <a:t>Studenti </a:t>
            </a:r>
            <a:r>
              <a:rPr lang="it-IT" sz="3200" b="1" dirty="0">
                <a:latin typeface="Arial" pitchFamily="34" charset="0"/>
                <a:cs typeface="Arial" pitchFamily="34" charset="0"/>
              </a:rPr>
              <a:t>Disabili</a:t>
            </a:r>
          </a:p>
          <a:p>
            <a:r>
              <a:rPr lang="it-IT" sz="3200" dirty="0">
                <a:latin typeface="Arial" pitchFamily="34" charset="0"/>
                <a:cs typeface="Arial" pitchFamily="34" charset="0"/>
              </a:rPr>
              <a:t>Studenti con </a:t>
            </a:r>
            <a:r>
              <a:rPr lang="it-IT" sz="3200" b="1" dirty="0">
                <a:latin typeface="Arial" pitchFamily="34" charset="0"/>
                <a:cs typeface="Arial" pitchFamily="34" charset="0"/>
              </a:rPr>
              <a:t>Disturbi Specifici dell’Apprendimento</a:t>
            </a:r>
          </a:p>
          <a:p>
            <a:pPr marL="0" indent="0">
              <a:buNone/>
            </a:pP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0499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4363" y="150813"/>
            <a:ext cx="11163300" cy="1282700"/>
          </a:xfrm>
          <a:ln/>
        </p:spPr>
        <p:txBody>
          <a:bodyPr vert="eaVert" lIns="91440" tIns="91440" rIns="91440" bIns="45720" anchor="t" anchorCtr="1"/>
          <a:lstStyle/>
          <a:p>
            <a:pPr hangingPunct="1">
              <a:lnSpc>
                <a:spcPct val="9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</a:pPr>
            <a:br>
              <a:rPr lang="it-IT" sz="2700">
                <a:latin typeface="Bauhaus 93" pitchFamily="80" charset="0"/>
                <a:ea typeface="SimSun" charset="-122"/>
              </a:rPr>
            </a:br>
            <a:endParaRPr lang="it-IT" sz="2700">
              <a:latin typeface="Bauhaus 93" pitchFamily="80" charset="0"/>
              <a:ea typeface="SimSun" charset="-122"/>
            </a:endParaRPr>
          </a:p>
        </p:txBody>
      </p:sp>
      <p:sp>
        <p:nvSpPr>
          <p:cNvPr id="45058" name="Freeform 2"/>
          <p:cNvSpPr>
            <a:spLocks noChangeArrowheads="1"/>
          </p:cNvSpPr>
          <p:nvPr/>
        </p:nvSpPr>
        <p:spPr bwMode="auto">
          <a:xfrm>
            <a:off x="792163" y="720725"/>
            <a:ext cx="10561637" cy="3886320"/>
          </a:xfrm>
          <a:custGeom>
            <a:avLst/>
            <a:gdLst>
              <a:gd name="G0" fmla="+- 0 0 0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G4 w 21600"/>
              <a:gd name="T1" fmla="*/ G4 h 21600"/>
              <a:gd name="T2" fmla="*/ G5 w 21600"/>
              <a:gd name="T3" fmla="*/ G5 h 21600"/>
            </a:gdLst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T0" t="T1" r="T2" b="T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noFill/>
            <a:miter lim="800000"/>
            <a:headEnd/>
            <a:tailEnd/>
          </a:ln>
          <a:effectLst/>
        </p:spPr>
        <p:txBody>
          <a:bodyPr tIns="91440">
            <a:spAutoFit/>
          </a:bodyPr>
          <a:lstStyle/>
          <a:p>
            <a:pPr algn="ctr" hangingPunct="1">
              <a:lnSpc>
                <a:spcPct val="102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it-IT" sz="6600" i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Riferimenti normativi in Italia in tema di disabilità</a:t>
            </a:r>
            <a:endParaRPr lang="it-IT" sz="4400" b="1" i="1" dirty="0">
              <a:latin typeface="+mj-lt"/>
              <a:ea typeface="+mj-ea"/>
              <a:cs typeface="+mj-cs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</a:pPr>
            <a:r>
              <a:rPr lang="it-IT" sz="3200" dirty="0">
                <a:latin typeface="Arial" pitchFamily="34" charset="0"/>
                <a:cs typeface="Arial" pitchFamily="34" charset="0"/>
              </a:rPr>
              <a:t>Legge  104 del 1992 per studenti con disabilità certificate;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7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</a:pPr>
            <a:r>
              <a:rPr lang="it-IT" sz="3200" dirty="0">
                <a:latin typeface="Arial" pitchFamily="34" charset="0"/>
                <a:cs typeface="Arial" pitchFamily="34" charset="0"/>
              </a:rPr>
              <a:t>Legge 170 del 2010 per studenti D.S.A. </a:t>
            </a:r>
          </a:p>
        </p:txBody>
      </p:sp>
      <p:sp>
        <p:nvSpPr>
          <p:cNvPr id="45059" name="Freeform 3"/>
          <p:cNvSpPr>
            <a:spLocks noChangeArrowheads="1"/>
          </p:cNvSpPr>
          <p:nvPr/>
        </p:nvSpPr>
        <p:spPr bwMode="auto">
          <a:xfrm>
            <a:off x="422275" y="150813"/>
            <a:ext cx="12192000" cy="457200"/>
          </a:xfrm>
          <a:custGeom>
            <a:avLst/>
            <a:gdLst>
              <a:gd name="G0" fmla="+- 0 0 0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G4 w 21600"/>
              <a:gd name="T1" fmla="*/ G4 h 21600"/>
              <a:gd name="T2" fmla="*/ G5 w 21600"/>
              <a:gd name="T3" fmla="*/ G5 h 21600"/>
            </a:gdLst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T0" t="T1" r="T2" b="T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 Disabili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>
                <a:latin typeface="Arial" pitchFamily="34" charset="0"/>
                <a:cs typeface="Arial" pitchFamily="34" charset="0"/>
              </a:rPr>
              <a:t>Lo 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studente disabile </a:t>
            </a:r>
            <a:r>
              <a:rPr lang="it-IT" dirty="0">
                <a:latin typeface="Arial" pitchFamily="34" charset="0"/>
                <a:cs typeface="Arial" pitchFamily="34" charset="0"/>
              </a:rPr>
              <a:t>può presentare uno scompenso a livello:</a:t>
            </a:r>
          </a:p>
          <a:p>
            <a:r>
              <a:rPr lang="it-IT" sz="2200" b="1" dirty="0">
                <a:latin typeface="Arial" pitchFamily="34" charset="0"/>
                <a:cs typeface="Arial" pitchFamily="34" charset="0"/>
              </a:rPr>
              <a:t>cognitivo, </a:t>
            </a:r>
            <a:r>
              <a:rPr lang="it-IT" sz="2200" dirty="0">
                <a:latin typeface="Arial" pitchFamily="34" charset="0"/>
                <a:cs typeface="Arial" pitchFamily="34" charset="0"/>
              </a:rPr>
              <a:t>ossia con problemi di comprensione. In questo caso viene redatto un documento, il PEI, da un team di dottori e docenti che prevede un programma educativo e didattico differente da quello standard e rispondente ai reali bisogni dello studente.</a:t>
            </a:r>
            <a:endParaRPr lang="it-IT" sz="2200" b="1" dirty="0">
              <a:latin typeface="Arial" pitchFamily="34" charset="0"/>
              <a:cs typeface="Arial" pitchFamily="34" charset="0"/>
            </a:endParaRPr>
          </a:p>
          <a:p>
            <a:r>
              <a:rPr lang="it-IT" sz="2200" b="1" dirty="0">
                <a:latin typeface="Arial" pitchFamily="34" charset="0"/>
                <a:cs typeface="Arial" pitchFamily="34" charset="0"/>
              </a:rPr>
              <a:t>motorio, </a:t>
            </a:r>
            <a:r>
              <a:rPr lang="it-IT" sz="2200" dirty="0">
                <a:latin typeface="Arial" pitchFamily="34" charset="0"/>
                <a:cs typeface="Arial" pitchFamily="34" charset="0"/>
              </a:rPr>
              <a:t>ossia con problemi nel movimento e non cognitivi. Ne consegue che il loro programma educativo e didattico è il medesimo della classe nel quale lo studente è inserito.</a:t>
            </a:r>
          </a:p>
          <a:p>
            <a:r>
              <a:rPr lang="it-IT" sz="2200" b="1" dirty="0">
                <a:latin typeface="Arial" pitchFamily="34" charset="0"/>
                <a:cs typeface="Arial" pitchFamily="34" charset="0"/>
              </a:rPr>
              <a:t>Entrambi</a:t>
            </a:r>
            <a:r>
              <a:rPr lang="it-IT" sz="2200" dirty="0">
                <a:latin typeface="Arial" pitchFamily="34" charset="0"/>
                <a:cs typeface="Arial" pitchFamily="34" charset="0"/>
              </a:rPr>
              <a:t>. In questo caso sarà elaborato un P.E.I rispondente alle reali necessità dello studente.</a:t>
            </a:r>
          </a:p>
          <a:p>
            <a:pPr marL="0" indent="0"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it-IT" dirty="0">
                <a:latin typeface="Arial" pitchFamily="34" charset="0"/>
                <a:cs typeface="Arial" pitchFamily="34" charset="0"/>
              </a:rPr>
              <a:t> I documenti attestanti la disabilità di uno studente possono essere prodotti esclusivamente da specialisti.</a:t>
            </a:r>
          </a:p>
        </p:txBody>
      </p:sp>
    </p:spTree>
    <p:extLst>
      <p:ext uri="{BB962C8B-B14F-4D97-AF65-F5344CB8AC3E}">
        <p14:creationId xmlns:p14="http://schemas.microsoft.com/office/powerpoint/2010/main" val="70739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4363" y="150813"/>
            <a:ext cx="11163300" cy="1282700"/>
          </a:xfrm>
          <a:ln/>
        </p:spPr>
        <p:txBody>
          <a:bodyPr vert="eaVert" lIns="91440" tIns="91440" rIns="91440" bIns="45720" anchor="t" anchorCtr="1"/>
          <a:lstStyle/>
          <a:p>
            <a:pPr hangingPunct="1">
              <a:lnSpc>
                <a:spcPct val="9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</a:pPr>
            <a:br>
              <a:rPr lang="it-IT" sz="2700">
                <a:latin typeface="Bauhaus 93" pitchFamily="80" charset="0"/>
                <a:ea typeface="SimSun" charset="-122"/>
              </a:rPr>
            </a:br>
            <a:endParaRPr lang="it-IT" sz="2700">
              <a:latin typeface="Bauhaus 93" pitchFamily="80" charset="0"/>
              <a:ea typeface="SimSun" charset="-122"/>
            </a:endParaRPr>
          </a:p>
        </p:txBody>
      </p:sp>
      <p:sp>
        <p:nvSpPr>
          <p:cNvPr id="46082" name="Freeform 2"/>
          <p:cNvSpPr>
            <a:spLocks noChangeArrowheads="1"/>
          </p:cNvSpPr>
          <p:nvPr/>
        </p:nvSpPr>
        <p:spPr bwMode="auto">
          <a:xfrm>
            <a:off x="959803" y="492125"/>
            <a:ext cx="10561637" cy="5890587"/>
          </a:xfrm>
          <a:custGeom>
            <a:avLst/>
            <a:gdLst>
              <a:gd name="G0" fmla="+- 0 0 0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G4 w 21600"/>
              <a:gd name="T1" fmla="*/ G4 h 21600"/>
              <a:gd name="T2" fmla="*/ G5 w 21600"/>
              <a:gd name="T3" fmla="*/ G5 h 21600"/>
            </a:gdLst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T0" t="T1" r="T2" b="T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noFill/>
            <a:miter lim="800000"/>
            <a:headEnd/>
            <a:tailEnd/>
          </a:ln>
          <a:effectLst/>
        </p:spPr>
        <p:txBody>
          <a:bodyPr tIns="91440">
            <a:spAutoFit/>
          </a:bodyPr>
          <a:lstStyle/>
          <a:p>
            <a:pPr algn="ctr">
              <a:lnSpc>
                <a:spcPct val="102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it-IT" sz="4800" i="1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Studenti disabili in Italia: documenti necessari</a:t>
            </a:r>
            <a:endParaRPr lang="it-IT" sz="3200" dirty="0">
              <a:solidFill>
                <a:srgbClr val="000000"/>
              </a:solidFill>
              <a:latin typeface="Calibri" pitchFamily="16" charset="0"/>
              <a:ea typeface="SimSun" charset="-122"/>
            </a:endParaRP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it-IT" sz="3200" dirty="0">
                <a:latin typeface="Arial" pitchFamily="34" charset="0"/>
                <a:cs typeface="Arial" pitchFamily="34" charset="0"/>
              </a:rPr>
              <a:t>Studenti disabili – </a:t>
            </a:r>
            <a:r>
              <a:rPr lang="it-IT" sz="3200" dirty="0" err="1">
                <a:latin typeface="Arial" pitchFamily="34" charset="0"/>
                <a:cs typeface="Arial" pitchFamily="34" charset="0"/>
              </a:rPr>
              <a:t>P.D.F.</a:t>
            </a:r>
            <a:r>
              <a:rPr lang="it-IT" sz="3200" dirty="0">
                <a:latin typeface="Arial" pitchFamily="34" charset="0"/>
                <a:cs typeface="Arial" pitchFamily="34" charset="0"/>
              </a:rPr>
              <a:t> (Profilo Dinamico Funzionale) – è redatto da specialisti (neuropsichiatri, psicologi, logopedisti), che identificano la natura dell’handicap.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it-IT" sz="3200" dirty="0" err="1">
                <a:latin typeface="Arial" pitchFamily="34" charset="0"/>
                <a:cs typeface="Arial" pitchFamily="34" charset="0"/>
              </a:rPr>
              <a:t>P.E.I.</a:t>
            </a:r>
            <a:r>
              <a:rPr lang="it-IT" sz="3200" dirty="0">
                <a:latin typeface="Arial" pitchFamily="34" charset="0"/>
                <a:cs typeface="Arial" pitchFamily="34" charset="0"/>
              </a:rPr>
              <a:t> (Piano Educativo Individualizzato) – documento prodotto dalla scuola, partendo dalla diagnosi del P.D.F. – i docenti di ogni materia scolastica concordano i contenuti più adatti ad essere trattati come argomenti di studio durante l’anno scolastico e rispondenti ai bisogni speciali dell’alunno. </a:t>
            </a:r>
          </a:p>
        </p:txBody>
      </p:sp>
      <p:sp>
        <p:nvSpPr>
          <p:cNvPr id="46083" name="Freeform 3"/>
          <p:cNvSpPr>
            <a:spLocks noChangeArrowheads="1"/>
          </p:cNvSpPr>
          <p:nvPr/>
        </p:nvSpPr>
        <p:spPr bwMode="auto">
          <a:xfrm>
            <a:off x="422275" y="150813"/>
            <a:ext cx="12192000" cy="457200"/>
          </a:xfrm>
          <a:custGeom>
            <a:avLst/>
            <a:gdLst>
              <a:gd name="G0" fmla="+- 0 0 0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G4 w 21600"/>
              <a:gd name="T1" fmla="*/ G4 h 21600"/>
              <a:gd name="T2" fmla="*/ G5 w 21600"/>
              <a:gd name="T3" fmla="*/ G5 h 21600"/>
            </a:gdLst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T0" t="T1" r="T2" b="T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Bisogni Educativi Speciali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1520" y="1353185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300" dirty="0">
                <a:latin typeface="Arial" pitchFamily="34" charset="0"/>
                <a:cs typeface="Arial" pitchFamily="34" charset="0"/>
              </a:rPr>
              <a:t>Uno studente BES può avere, oltre a difficoltà a livello scolastico, difficoltà sul piano sociale e fisico, come:</a:t>
            </a:r>
          </a:p>
          <a:p>
            <a:pPr>
              <a:lnSpc>
                <a:spcPct val="100000"/>
              </a:lnSpc>
              <a:spcAft>
                <a:spcPts val="700"/>
              </a:spcAft>
              <a:buClr>
                <a:schemeClr val="tx1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</a:pPr>
            <a:r>
              <a:rPr lang="en-GB" sz="2300" dirty="0" err="1">
                <a:latin typeface="Arial" pitchFamily="34" charset="0"/>
                <a:cs typeface="Arial" pitchFamily="34" charset="0"/>
              </a:rPr>
              <a:t>Difficoltà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con lo studio</a:t>
            </a:r>
          </a:p>
          <a:p>
            <a:pPr>
              <a:lnSpc>
                <a:spcPct val="100000"/>
              </a:lnSpc>
              <a:spcAft>
                <a:spcPts val="700"/>
              </a:spcAft>
              <a:buClr>
                <a:schemeClr val="tx1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</a:pPr>
            <a:r>
              <a:rPr lang="en-GB" sz="2300" dirty="0" err="1">
                <a:latin typeface="Arial" pitchFamily="34" charset="0"/>
                <a:cs typeface="Arial" pitchFamily="34" charset="0"/>
              </a:rPr>
              <a:t>Difficoltà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nella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lettura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scrittura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nello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studio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dei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numeri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o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nella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comprensione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informazioni</a:t>
            </a:r>
            <a:endParaRPr lang="en-GB" sz="23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Aft>
                <a:spcPts val="700"/>
              </a:spcAft>
              <a:buClr>
                <a:schemeClr val="tx1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</a:pPr>
            <a:r>
              <a:rPr lang="en-GB" sz="2300" dirty="0" err="1">
                <a:latin typeface="Arial" pitchFamily="34" charset="0"/>
                <a:cs typeface="Arial" pitchFamily="34" charset="0"/>
              </a:rPr>
              <a:t>Difficoltà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ad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esprimersi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o a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comprendere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cosa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gli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altri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dicono</a:t>
            </a:r>
            <a:endParaRPr lang="en-GB" sz="23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Aft>
                <a:spcPts val="700"/>
              </a:spcAft>
              <a:buClr>
                <a:schemeClr val="tx1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</a:pPr>
            <a:r>
              <a:rPr lang="en-GB" sz="2300" dirty="0" err="1">
                <a:latin typeface="Arial" pitchFamily="34" charset="0"/>
                <a:cs typeface="Arial" pitchFamily="34" charset="0"/>
              </a:rPr>
              <a:t>Difficoltà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nel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relazionarsi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con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coetanei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o con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gli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adulti</a:t>
            </a:r>
            <a:endParaRPr lang="en-GB" sz="23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Aft>
                <a:spcPts val="700"/>
              </a:spcAft>
              <a:buClr>
                <a:schemeClr val="tx1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</a:pPr>
            <a:r>
              <a:rPr lang="en-GB" sz="2300" dirty="0" err="1">
                <a:latin typeface="Arial" pitchFamily="34" charset="0"/>
                <a:cs typeface="Arial" pitchFamily="34" charset="0"/>
              </a:rPr>
              <a:t>Difficoltà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nel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giusto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comportamento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da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osservare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a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scuola</a:t>
            </a:r>
            <a:endParaRPr lang="en-GB" sz="23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Aft>
                <a:spcPts val="700"/>
              </a:spcAft>
              <a:buClr>
                <a:schemeClr val="tx1"/>
              </a:buCl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</a:pPr>
            <a:r>
              <a:rPr lang="en-GB" sz="2300" dirty="0" err="1">
                <a:latin typeface="Arial" pitchFamily="34" charset="0"/>
                <a:cs typeface="Arial" pitchFamily="34" charset="0"/>
              </a:rPr>
              <a:t>Difficoltà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nella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gestione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dei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propri</a:t>
            </a:r>
            <a:r>
              <a:rPr lang="en-GB" sz="2300" dirty="0">
                <a:latin typeface="Arial" pitchFamily="34" charset="0"/>
                <a:cs typeface="Arial" pitchFamily="34" charset="0"/>
              </a:rPr>
              <a:t> tempi e </a:t>
            </a:r>
            <a:r>
              <a:rPr lang="en-GB" sz="2300" dirty="0" err="1">
                <a:latin typeface="Arial" pitchFamily="34" charset="0"/>
                <a:cs typeface="Arial" pitchFamily="34" charset="0"/>
              </a:rPr>
              <a:t>spazi</a:t>
            </a:r>
            <a:endParaRPr lang="en-GB" sz="23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700"/>
              </a:spcAft>
              <a:buClr>
                <a:schemeClr val="tx1"/>
              </a:buClr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</a:pPr>
            <a:endParaRPr lang="en-GB" sz="2300" dirty="0">
              <a:latin typeface="Arial" pitchFamily="34" charset="0"/>
              <a:cs typeface="Arial" pitchFamily="34" charset="0"/>
            </a:endParaRPr>
          </a:p>
          <a:p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Disturbi specifici dell’Apprendimento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Arial" pitchFamily="34" charset="0"/>
                <a:cs typeface="Arial" pitchFamily="34" charset="0"/>
              </a:rPr>
              <a:t>Uno studente con disturbi specifici dell’apprendimento (DSA) riscontra difficoltà nella:</a:t>
            </a:r>
          </a:p>
          <a:p>
            <a:r>
              <a:rPr lang="it-IT" sz="3200" dirty="0">
                <a:latin typeface="Arial" pitchFamily="34" charset="0"/>
                <a:cs typeface="Arial" pitchFamily="34" charset="0"/>
              </a:rPr>
              <a:t>Ortografia, o comprensione e decodifica delle parole (Dislessia)</a:t>
            </a:r>
          </a:p>
          <a:p>
            <a:r>
              <a:rPr lang="it-IT" sz="3200" dirty="0">
                <a:latin typeface="Arial" pitchFamily="34" charset="0"/>
                <a:cs typeface="Arial" pitchFamily="34" charset="0"/>
              </a:rPr>
              <a:t>Scrittura (Disgrafia)</a:t>
            </a:r>
          </a:p>
          <a:p>
            <a:r>
              <a:rPr lang="it-IT" sz="3200" dirty="0">
                <a:latin typeface="Arial" pitchFamily="34" charset="0"/>
                <a:cs typeface="Arial" pitchFamily="34" charset="0"/>
              </a:rPr>
              <a:t>Comprensione e/o memorizzazione dei calcoli (Discalculia)</a:t>
            </a:r>
          </a:p>
        </p:txBody>
      </p:sp>
    </p:spTree>
    <p:extLst>
      <p:ext uri="{BB962C8B-B14F-4D97-AF65-F5344CB8AC3E}">
        <p14:creationId xmlns:p14="http://schemas.microsoft.com/office/powerpoint/2010/main" val="1330062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214664"/>
            <a:ext cx="11891010" cy="1143635"/>
          </a:xfrm>
        </p:spPr>
        <p:txBody>
          <a:bodyPr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8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 DSA in Italia: </a:t>
            </a:r>
            <a:r>
              <a:rPr lang="it-IT" sz="4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necessario</a:t>
            </a:r>
            <a:endParaRPr lang="it-IT" sz="4800" i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1035" y="3094899"/>
            <a:ext cx="11052810" cy="1831975"/>
          </a:xfrm>
        </p:spPr>
        <p:txBody>
          <a:bodyPr>
            <a:normAutofit lnSpcReduction="10000"/>
          </a:bodyPr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it-IT" sz="3200" dirty="0">
                <a:latin typeface="Arial" pitchFamily="34" charset="0"/>
                <a:cs typeface="Arial" pitchFamily="34" charset="0"/>
              </a:rPr>
              <a:t>Il P.D.P. : Sottoscritto dai professori della scuola come risposta ai bisogni speciali degli studenti con disturbi specifici dell’apprendimento, ha finalità sia didattiche che educative.</a:t>
            </a:r>
          </a:p>
        </p:txBody>
      </p:sp>
    </p:spTree>
    <p:extLst>
      <p:ext uri="{BB962C8B-B14F-4D97-AF65-F5344CB8AC3E}">
        <p14:creationId xmlns:p14="http://schemas.microsoft.com/office/powerpoint/2010/main" val="39701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48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54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Inclusione</a:t>
            </a:r>
            <a:r>
              <a:rPr lang="en-US" sz="4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it-IT" sz="48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 err="1">
                <a:latin typeface="Arial" pitchFamily="34" charset="0"/>
                <a:cs typeface="Arial" pitchFamily="34" charset="0"/>
              </a:rPr>
              <a:t>Inclusione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nell’istruzione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è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intesa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come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approccio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ad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tipologia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insegnamento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rivolta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studenti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bisogni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educativi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speciali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Tutti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gli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studenti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frequentano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la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medesima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scuola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sono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accolti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in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classi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regolari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e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sono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supportati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così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apprendano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contribuiscano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e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partecipino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tutti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gli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aspetti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della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vita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scolastica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 </a:t>
            </a:r>
            <a:r>
              <a:rPr lang="it-IT" sz="3200" dirty="0">
                <a:latin typeface="Arial" pitchFamily="34" charset="0"/>
                <a:cs typeface="Arial" pitchFamily="34" charset="0"/>
              </a:rPr>
              <a:t>È un diritto legale, morale e civile. Ma funziona davvero? Oggigiorno le scuole sono sempre più organizzate e preparate ad una educazione inclusiva.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14363" y="150813"/>
            <a:ext cx="11163300" cy="1282700"/>
          </a:xfrm>
          <a:ln/>
        </p:spPr>
        <p:txBody>
          <a:bodyPr vert="eaVert" lIns="91440" tIns="91440" rIns="91440" bIns="45720" anchor="t" anchorCtr="1"/>
          <a:lstStyle/>
          <a:p>
            <a:pPr hangingPunct="1">
              <a:lnSpc>
                <a:spcPct val="9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</a:pPr>
            <a:br>
              <a:rPr lang="it-IT" sz="2700">
                <a:latin typeface="Bauhaus 93" pitchFamily="80" charset="0"/>
                <a:ea typeface="SimSun" charset="-122"/>
              </a:rPr>
            </a:br>
            <a:endParaRPr lang="it-IT" sz="2700">
              <a:latin typeface="Bauhaus 93" pitchFamily="80" charset="0"/>
              <a:ea typeface="SimSun" charset="-122"/>
            </a:endParaRPr>
          </a:p>
        </p:txBody>
      </p:sp>
      <p:sp>
        <p:nvSpPr>
          <p:cNvPr id="44034" name="Freeform 2"/>
          <p:cNvSpPr>
            <a:spLocks noChangeArrowheads="1"/>
          </p:cNvSpPr>
          <p:nvPr/>
        </p:nvSpPr>
        <p:spPr bwMode="auto">
          <a:xfrm>
            <a:off x="792163" y="720725"/>
            <a:ext cx="10561637" cy="5447132"/>
          </a:xfrm>
          <a:custGeom>
            <a:avLst/>
            <a:gdLst>
              <a:gd name="G0" fmla="+- 0 0 0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G4 w 21600"/>
              <a:gd name="T1" fmla="*/ G4 h 21600"/>
              <a:gd name="T2" fmla="*/ G5 w 21600"/>
              <a:gd name="T3" fmla="*/ G5 h 21600"/>
            </a:gdLst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T0" t="T1" r="T2" b="T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noFill/>
            <a:miter lim="800000"/>
            <a:headEnd/>
            <a:tailEnd/>
          </a:ln>
          <a:effectLst/>
        </p:spPr>
        <p:txBody>
          <a:bodyPr tIns="91440" anchorCtr="1">
            <a:spAutoFit/>
          </a:bodyPr>
          <a:lstStyle/>
          <a:p>
            <a:pPr marL="685800" indent="-684213" hangingPunct="1">
              <a:lnSpc>
                <a:spcPct val="102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it-IT" sz="5400" i="1" kern="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Come si presenta una classe inclusiva?</a:t>
            </a:r>
          </a:p>
          <a:p>
            <a:pPr marL="685800" indent="-684213" algn="ctr" hangingPunct="1">
              <a:lnSpc>
                <a:spcPct val="109000"/>
              </a:lnSpc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it-IT" sz="2400" dirty="0">
              <a:solidFill>
                <a:srgbClr val="000000"/>
              </a:solidFill>
              <a:latin typeface="Calibri" pitchFamily="16" charset="0"/>
              <a:cs typeface="Calibri" pitchFamily="16" charset="0"/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spcAft>
                <a:spcPts val="7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</a:pPr>
            <a:r>
              <a:rPr lang="it-IT" sz="3200" dirty="0">
                <a:latin typeface="Arial" pitchFamily="34" charset="0"/>
                <a:cs typeface="Arial" pitchFamily="34" charset="0"/>
              </a:rPr>
              <a:t>Due docenti in compresenza (un docente curricolare e un docente specializzato sul sostegno)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spcAft>
                <a:spcPts val="7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</a:tabLst>
            </a:pPr>
            <a:r>
              <a:rPr lang="it-IT" sz="3200" dirty="0">
                <a:latin typeface="Arial" pitchFamily="34" charset="0"/>
                <a:cs typeface="Arial" pitchFamily="34" charset="0"/>
              </a:rPr>
              <a:t>Gli studenti con bisogni speciali studiano e apprendono insieme ai loro compagni di classe, senza nessuna emarginazione</a:t>
            </a:r>
          </a:p>
          <a:p>
            <a:pPr marL="685800" indent="-684213" algn="ctr" hangingPunct="1">
              <a:lnSpc>
                <a:spcPct val="109000"/>
              </a:lnSpc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it-IT" sz="2400" dirty="0">
              <a:solidFill>
                <a:srgbClr val="000000"/>
              </a:solidFill>
              <a:latin typeface="Calibri" pitchFamily="16" charset="0"/>
              <a:cs typeface="Calibri" pitchFamily="16" charset="0"/>
            </a:endParaRPr>
          </a:p>
          <a:p>
            <a:pPr marL="685800" indent="-684213" algn="ctr" hangingPunct="1">
              <a:lnSpc>
                <a:spcPct val="109000"/>
              </a:lnSpc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it-IT" sz="2400" dirty="0">
              <a:solidFill>
                <a:srgbClr val="000000"/>
              </a:solidFill>
              <a:latin typeface="Calibri" pitchFamily="16" charset="0"/>
              <a:cs typeface="Calibri" pitchFamily="16" charset="0"/>
            </a:endParaRPr>
          </a:p>
        </p:txBody>
      </p:sp>
      <p:sp>
        <p:nvSpPr>
          <p:cNvPr id="44035" name="Freeform 3"/>
          <p:cNvSpPr>
            <a:spLocks noChangeArrowheads="1"/>
          </p:cNvSpPr>
          <p:nvPr/>
        </p:nvSpPr>
        <p:spPr bwMode="auto">
          <a:xfrm>
            <a:off x="422275" y="150813"/>
            <a:ext cx="12192000" cy="457200"/>
          </a:xfrm>
          <a:custGeom>
            <a:avLst/>
            <a:gdLst>
              <a:gd name="G0" fmla="+- 0 0 0"/>
              <a:gd name="G1" fmla="+- 21600 0 0"/>
              <a:gd name="G2" fmla="+- G1 0 G0"/>
              <a:gd name="G3" fmla="*/ G2 1 21600"/>
              <a:gd name="G4" fmla="*/ G0 1 G3"/>
              <a:gd name="G5" fmla="*/ G1 1 G3"/>
              <a:gd name="T0" fmla="*/ G4 w 21600"/>
              <a:gd name="T1" fmla="*/ G4 h 21600"/>
              <a:gd name="T2" fmla="*/ G5 w 21600"/>
              <a:gd name="T3" fmla="*/ G5 h 21600"/>
            </a:gdLst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600"/>
              </a:cxn>
              <a:cxn ang="0">
                <a:pos x="0" y="21600"/>
              </a:cxn>
              <a:cxn ang="0">
                <a:pos x="0" y="0"/>
              </a:cxn>
            </a:cxnLst>
            <a:rect l="T0" t="T1" r="T2" b="T3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1059" y="456565"/>
            <a:ext cx="9835969" cy="1325563"/>
          </a:xfrm>
        </p:spPr>
        <p:txBody>
          <a:bodyPr>
            <a:noAutofit/>
          </a:bodyPr>
          <a:lstStyle/>
          <a:p>
            <a:pPr marL="1587" lvl="0"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54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Problemi vissuti dagli studenti D.S.A.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30811" y="2209528"/>
            <a:ext cx="5516880" cy="2997835"/>
          </a:xfrm>
        </p:spPr>
        <p:txBody>
          <a:bodyPr>
            <a:normAutofit fontScale="92500" lnSpcReduction="20000"/>
          </a:bodyPr>
          <a:lstStyle/>
          <a:p>
            <a:pPr hangingPunct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Complesso di inferiorità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Difficoltà di comprensione scritta e orale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Isolamento e segregazione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Difficoltà nell’esprimersi oralmente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Timidezza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988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03901"/>
          </a:xfrm>
          <a:prstGeom prst="rect">
            <a:avLst/>
          </a:prstGeom>
        </p:spPr>
      </p:pic>
      <p:pic>
        <p:nvPicPr>
          <p:cNvPr id="5" name="Immagine 4" descr="Immagin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60935" y="0"/>
            <a:ext cx="1431065" cy="1438045"/>
          </a:xfrm>
          <a:prstGeom prst="rect">
            <a:avLst/>
          </a:prstGeom>
        </p:spPr>
      </p:pic>
      <p:pic>
        <p:nvPicPr>
          <p:cNvPr id="7" name="Picture 2" descr="http://wp4.ineuropa.info/wp-content/uploads/2015/10/erasm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8" y="0"/>
            <a:ext cx="1269577" cy="9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587"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</a:t>
            </a:r>
            <a:r>
              <a:rPr lang="en-US" sz="54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54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un’istruzione</a:t>
            </a:r>
            <a:r>
              <a:rPr lang="en-US" sz="54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Inclusiva</a:t>
            </a:r>
            <a:endParaRPr lang="it-IT" sz="5400" i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06006"/>
            <a:ext cx="11353800" cy="6166394"/>
          </a:xfrm>
        </p:spPr>
        <p:txBody>
          <a:bodyPr>
            <a:noAutofit/>
          </a:bodyPr>
          <a:lstStyle/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Nessuna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discriminazione</a:t>
            </a:r>
            <a:endParaRPr lang="en-US" sz="2700" kern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Eque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opportunità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risponde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bisogni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degli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alunni</a:t>
            </a:r>
            <a:endParaRPr lang="en-US" sz="2700" kern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</a:t>
            </a:r>
            <a:endParaRPr lang="en-US" sz="2700" kern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desiderio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genitori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permettere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loro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figli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vivere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serena</a:t>
            </a:r>
            <a:endParaRPr lang="en-US" sz="2700" kern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risponde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esigenze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suoi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</a:t>
            </a:r>
            <a:endParaRPr lang="en-US" sz="2700" kern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lnSpc>
                <a:spcPct val="100000"/>
              </a:lnSpc>
              <a:spcBef>
                <a:spcPts val="0"/>
              </a:spcBef>
              <a:spcAft>
                <a:spcPts val="141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differenze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alunni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ricchezza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varietà</a:t>
            </a:r>
            <a:r>
              <a:rPr lang="en-US" sz="27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non un </a:t>
            </a:r>
            <a:r>
              <a:rPr lang="en-US" sz="2700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ostacolo</a:t>
            </a:r>
            <a:endParaRPr lang="it-IT" sz="2700" kern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4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9514" y="394153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it-IT" sz="54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Finalità di una didattica inclusiva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rgbClr val="0000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Soddisfare i diritti dei propri studenti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rgbClr val="0000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Dare la possibilità ai ragazzi di vivere serenamente con le proprie famiglie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rgbClr val="0000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Sviluppare i buoni principi di cittadinanza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rgbClr val="0000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Sviluppare il senso civico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rgbClr val="0000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Utilizzare le tecnologie moderne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rgbClr val="0000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Uguaglianza sociale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rgbClr val="000000"/>
                </a:solidFill>
                <a:latin typeface="Arial" pitchFamily="34" charset="0"/>
                <a:ea typeface="SimSun" pitchFamily="2"/>
                <a:cs typeface="Arial" pitchFamily="34" charset="0"/>
              </a:rPr>
              <a:t>Autosufficienza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9285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Barriere</a:t>
            </a:r>
            <a:r>
              <a:rPr lang="en-US" sz="54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all’Inclusione</a:t>
            </a:r>
            <a:r>
              <a:rPr lang="en-US" sz="54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Scolastica</a:t>
            </a:r>
            <a:endParaRPr lang="it-IT" sz="5400" i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Arial" pitchFamily="34" charset="0"/>
                <a:cs typeface="Arial" pitchFamily="34" charset="0"/>
              </a:rPr>
              <a:t>Approccio negativo di docenti e studenti</a:t>
            </a:r>
          </a:p>
          <a:p>
            <a:r>
              <a:rPr lang="it-IT" sz="3200" dirty="0">
                <a:latin typeface="Arial" pitchFamily="34" charset="0"/>
                <a:cs typeface="Arial" pitchFamily="34" charset="0"/>
              </a:rPr>
              <a:t>Mancanza di infrastrutture</a:t>
            </a:r>
          </a:p>
          <a:p>
            <a:r>
              <a:rPr lang="it-IT" sz="3200" dirty="0">
                <a:latin typeface="Arial" pitchFamily="34" charset="0"/>
                <a:cs typeface="Arial" pitchFamily="34" charset="0"/>
              </a:rPr>
              <a:t>Mancanza di fondi</a:t>
            </a:r>
          </a:p>
          <a:p>
            <a:r>
              <a:rPr lang="it-IT" sz="3200" dirty="0">
                <a:latin typeface="Arial" pitchFamily="34" charset="0"/>
                <a:cs typeface="Arial" pitchFamily="34" charset="0"/>
              </a:rPr>
              <a:t>Mancanza di docenti specializzati</a:t>
            </a:r>
          </a:p>
          <a:p>
            <a:r>
              <a:rPr lang="it-IT" sz="3200" dirty="0">
                <a:latin typeface="Arial" pitchFamily="34" charset="0"/>
                <a:cs typeface="Arial" pitchFamily="34" charset="0"/>
              </a:rPr>
              <a:t>Discriminazione sociale</a:t>
            </a:r>
          </a:p>
          <a:p>
            <a:r>
              <a:rPr lang="it-IT" sz="3200" dirty="0">
                <a:latin typeface="Arial" pitchFamily="34" charset="0"/>
                <a:cs typeface="Arial" pitchFamily="34" charset="0"/>
              </a:rPr>
              <a:t>Problemi emotivi</a:t>
            </a:r>
          </a:p>
          <a:p>
            <a:r>
              <a:rPr lang="it-IT" sz="3200" dirty="0">
                <a:latin typeface="Arial" pitchFamily="34" charset="0"/>
                <a:cs typeface="Arial" pitchFamily="34" charset="0"/>
              </a:rPr>
              <a:t>Problemi comportamentali</a:t>
            </a:r>
          </a:p>
        </p:txBody>
      </p:sp>
    </p:spTree>
    <p:extLst>
      <p:ext uri="{BB962C8B-B14F-4D97-AF65-F5344CB8AC3E}">
        <p14:creationId xmlns:p14="http://schemas.microsoft.com/office/powerpoint/2010/main" val="1677927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0100" y="365125"/>
            <a:ext cx="9166860" cy="1325563"/>
          </a:xfrm>
        </p:spPr>
        <p:txBody>
          <a:bodyPr>
            <a:normAutofit/>
          </a:bodyPr>
          <a:lstStyle/>
          <a:p>
            <a:pPr lvl="0"/>
            <a:r>
              <a:rPr lang="en-US" sz="54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Ruolo</a:t>
            </a:r>
            <a:r>
              <a:rPr lang="en-US" sz="54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dell’Insegnante</a:t>
            </a:r>
            <a:endParaRPr lang="it-IT" sz="5400" i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90688"/>
            <a:ext cx="11315700" cy="4351338"/>
          </a:xfrm>
        </p:spPr>
        <p:txBody>
          <a:bodyPr>
            <a:normAutofit fontScale="85000" lnSpcReduction="20000"/>
          </a:bodyPr>
          <a:lstStyle/>
          <a:p>
            <a:pPr marL="1291498" indent="-571500" hangingPunct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Interazione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con la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famiglia</a:t>
            </a:r>
            <a:endParaRPr lang="en-US" sz="3600" dirty="0">
              <a:solidFill>
                <a:srgbClr val="000000"/>
              </a:solidFill>
              <a:latin typeface="Arial" pitchFamily="34" charset="0"/>
              <a:ea typeface="Calibri" pitchFamily="34"/>
              <a:cs typeface="Arial" pitchFamily="34" charset="0"/>
            </a:endParaRPr>
          </a:p>
          <a:p>
            <a:pPr marL="1291498" indent="-571500" hangingPunct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Essere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in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grado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di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rispondere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alle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richieste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dell’alunno</a:t>
            </a:r>
            <a:endParaRPr lang="en-US" sz="3600" dirty="0">
              <a:solidFill>
                <a:srgbClr val="000000"/>
              </a:solidFill>
              <a:latin typeface="Arial" pitchFamily="34" charset="0"/>
              <a:ea typeface="Calibri" pitchFamily="34"/>
              <a:cs typeface="Arial" pitchFamily="34" charset="0"/>
            </a:endParaRPr>
          </a:p>
          <a:p>
            <a:pPr marL="1291498" indent="-571500" hangingPunct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Sviluppare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nuove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strategie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d’insegnamento</a:t>
            </a:r>
            <a:endParaRPr lang="en-US" sz="3600" dirty="0">
              <a:solidFill>
                <a:srgbClr val="000000"/>
              </a:solidFill>
              <a:latin typeface="Arial" pitchFamily="34" charset="0"/>
              <a:ea typeface="Calibri" pitchFamily="34"/>
              <a:cs typeface="Arial" pitchFamily="34" charset="0"/>
            </a:endParaRPr>
          </a:p>
          <a:p>
            <a:pPr marL="1291498" indent="-571500" hangingPunct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Sviluppare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la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fiducia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degli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studenti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in se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stessi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</a:t>
            </a:r>
          </a:p>
          <a:p>
            <a:pPr marL="1291498" indent="-571500" hangingPunct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Essere in grado di insegnare didattiche speciali</a:t>
            </a:r>
          </a:p>
          <a:p>
            <a:pPr marL="1291498" indent="-571500" hangingPunct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Essere in grado di prendersi cura dei bisogni personali dello studente</a:t>
            </a:r>
          </a:p>
          <a:p>
            <a:pPr marL="1291498" indent="-571500" hangingPunct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Essere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in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grado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di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riconoscere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il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potenziale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nascosto</a:t>
            </a: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dell’alunno</a:t>
            </a:r>
            <a:endParaRPr lang="en-US" sz="3600" dirty="0">
              <a:solidFill>
                <a:srgbClr val="000000"/>
              </a:solidFill>
              <a:latin typeface="Arial" pitchFamily="34" charset="0"/>
              <a:ea typeface="Calibri" pitchFamily="34"/>
              <a:cs typeface="Arial" pitchFamily="34" charset="0"/>
            </a:endParaRPr>
          </a:p>
          <a:p>
            <a:pPr marL="1291498" indent="-571500" hangingPunct="0">
              <a:lnSpc>
                <a:spcPct val="100000"/>
              </a:lnSpc>
              <a:spcBef>
                <a:spcPts val="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Inculcare un atteggiamento positivo nei ragazzi verso la vita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39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1479" y="1002982"/>
            <a:ext cx="12259491" cy="1325563"/>
          </a:xfrm>
        </p:spPr>
        <p:txBody>
          <a:bodyPr>
            <a:noAutofit/>
          </a:bodyPr>
          <a:lstStyle/>
          <a:p>
            <a:pPr lvl="0"/>
            <a:r>
              <a:rPr lang="en-US" sz="54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</a:t>
            </a:r>
            <a:r>
              <a:rPr lang="en-US" sz="54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54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migliorare</a:t>
            </a:r>
            <a:r>
              <a:rPr lang="en-US" sz="5400" i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l’Inclusione</a:t>
            </a:r>
            <a:endParaRPr lang="it-IT" sz="5400" i="1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63022" y="2894602"/>
            <a:ext cx="7952378" cy="3155678"/>
          </a:xfrm>
        </p:spPr>
        <p:txBody>
          <a:bodyPr>
            <a:normAutofit fontScale="85000" lnSpcReduction="20000"/>
          </a:bodyPr>
          <a:lstStyle/>
          <a:p>
            <a:pPr marL="0" lvl="0" indent="0" hangingPunct="0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SzPct val="45000"/>
              <a:buFont typeface="StarSymbol"/>
              <a:buChar char="●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Formazione</a:t>
            </a:r>
            <a:r>
              <a:rPr lang="en-US" sz="4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specifica</a:t>
            </a:r>
            <a:r>
              <a:rPr lang="en-US" sz="4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dei</a:t>
            </a:r>
            <a:r>
              <a:rPr lang="en-US" sz="4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docenti</a:t>
            </a:r>
            <a:endParaRPr lang="en-US" sz="4600" dirty="0">
              <a:solidFill>
                <a:srgbClr val="000000"/>
              </a:solidFill>
              <a:latin typeface="Arial" pitchFamily="34" charset="0"/>
              <a:ea typeface="Calibri" pitchFamily="34"/>
              <a:cs typeface="Arial" pitchFamily="34" charset="0"/>
            </a:endParaRPr>
          </a:p>
          <a:p>
            <a:pPr marL="0" lvl="0" indent="0" hangingPunct="0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SzPct val="45000"/>
              <a:buFont typeface="StarSymbol"/>
              <a:buChar char="●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</a:t>
            </a:r>
            <a:r>
              <a:rPr lang="it-IT" sz="4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Particolare cura nei confronti degli studenti con difficoltà</a:t>
            </a:r>
            <a:endParaRPr lang="en-US" sz="4600" dirty="0">
              <a:solidFill>
                <a:srgbClr val="000000"/>
              </a:solidFill>
              <a:latin typeface="Arial" pitchFamily="34" charset="0"/>
              <a:ea typeface="Calibri" pitchFamily="34"/>
              <a:cs typeface="Arial" pitchFamily="34" charset="0"/>
            </a:endParaRPr>
          </a:p>
          <a:p>
            <a:pPr marL="0" lvl="0" indent="0" hangingPunct="0">
              <a:lnSpc>
                <a:spcPct val="100000"/>
              </a:lnSpc>
              <a:spcBef>
                <a:spcPts val="640"/>
              </a:spcBef>
              <a:spcAft>
                <a:spcPts val="1415"/>
              </a:spcAft>
              <a:buSzPct val="45000"/>
              <a:buFont typeface="StarSymbol"/>
              <a:buChar char="●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Migliorare</a:t>
            </a:r>
            <a:r>
              <a:rPr lang="en-US" sz="4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e </a:t>
            </a:r>
            <a:r>
              <a:rPr lang="en-US" sz="4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diversificare</a:t>
            </a:r>
            <a:r>
              <a:rPr lang="en-US" sz="4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i</a:t>
            </a:r>
            <a:r>
              <a:rPr lang="en-US" sz="4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</a:t>
            </a:r>
            <a:r>
              <a:rPr lang="en-US" sz="4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metodi</a:t>
            </a:r>
            <a:r>
              <a:rPr lang="en-US" sz="4600" dirty="0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 di </a:t>
            </a:r>
            <a:r>
              <a:rPr lang="en-US" sz="4600" dirty="0" err="1">
                <a:solidFill>
                  <a:srgbClr val="000000"/>
                </a:solidFill>
                <a:latin typeface="Arial" pitchFamily="34" charset="0"/>
                <a:ea typeface="Calibri" pitchFamily="34"/>
                <a:cs typeface="Arial" pitchFamily="34" charset="0"/>
              </a:rPr>
              <a:t>insegnamento</a:t>
            </a:r>
            <a:endParaRPr lang="en-US" sz="4600" dirty="0">
              <a:solidFill>
                <a:srgbClr val="000000"/>
              </a:solidFill>
              <a:latin typeface="Arial" pitchFamily="34" charset="0"/>
              <a:ea typeface="Calibri" pitchFamily="34"/>
              <a:cs typeface="Arial" pitchFamily="34" charset="0"/>
            </a:endParaRPr>
          </a:p>
          <a:p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227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/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868556" y="1271211"/>
            <a:ext cx="8207424" cy="53615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1920240" y="424677"/>
            <a:ext cx="98450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000" b="1" dirty="0">
                <a:latin typeface="Eras Light ITC" panose="020B0402030504020804" pitchFamily="34" charset="0"/>
              </a:rPr>
              <a:t>Grazie per la vostra attenzione!!</a:t>
            </a:r>
          </a:p>
        </p:txBody>
      </p:sp>
    </p:spTree>
    <p:extLst>
      <p:ext uri="{BB962C8B-B14F-4D97-AF65-F5344CB8AC3E}">
        <p14:creationId xmlns:p14="http://schemas.microsoft.com/office/powerpoint/2010/main" val="4100181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ivetta alle Grotte di Castella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57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70839" y="0"/>
            <a:ext cx="6452591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Le </a:t>
            </a:r>
            <a:r>
              <a:rPr lang="en-US" sz="8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Grotte</a:t>
            </a:r>
            <a:endParaRPr lang="en-US" sz="8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Grotte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Castellana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importanti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attrazioni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Puglia, </a:t>
            </a:r>
            <a:r>
              <a:rPr lang="it-IT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patrimonio naturale di inestimabile valore per l'Italia.</a:t>
            </a:r>
            <a:endParaRPr lang="en-US" sz="3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situate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nelle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vicinanze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Valle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d’Itria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lontane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pochi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chilometri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suggestivi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paesi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come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Alberobello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Putignano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Polignano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Mare; le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grotte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Castellana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hanno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iniziato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formarsi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circa 90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milioni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anni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fa. </a:t>
            </a:r>
          </a:p>
        </p:txBody>
      </p:sp>
    </p:spTree>
    <p:extLst>
      <p:ext uri="{BB962C8B-B14F-4D97-AF65-F5344CB8AC3E}">
        <p14:creationId xmlns:p14="http://schemas.microsoft.com/office/powerpoint/2010/main" val="16571104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20170301_231147-selfiegleba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6385811" y="179881"/>
            <a:ext cx="5681272" cy="989351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it-IT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PUTIGNANO</a:t>
            </a:r>
          </a:p>
        </p:txBody>
      </p:sp>
    </p:spTree>
    <p:extLst>
      <p:ext uri="{BB962C8B-B14F-4D97-AF65-F5344CB8AC3E}">
        <p14:creationId xmlns:p14="http://schemas.microsoft.com/office/powerpoint/2010/main" val="146816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77379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4853" y="850673"/>
            <a:ext cx="10454148" cy="1336727"/>
          </a:xfrm>
        </p:spPr>
        <p:txBody>
          <a:bodyPr>
            <a:normAutofit/>
          </a:bodyPr>
          <a:lstStyle/>
          <a:p>
            <a:pPr algn="ctr"/>
            <a:r>
              <a:rPr lang="it-IT" sz="100" dirty="0" err="1">
                <a:solidFill>
                  <a:srgbClr val="00B0F0"/>
                </a:solidFill>
                <a:latin typeface="Gigi" panose="04040504061007020D02" pitchFamily="82" charset="0"/>
              </a:rPr>
              <a:t>PoPol</a:t>
            </a:r>
            <a:endParaRPr lang="it-IT" sz="100" dirty="0">
              <a:solidFill>
                <a:srgbClr val="00B0F0"/>
              </a:solidFill>
              <a:latin typeface="Gigi" panose="04040504061007020D02" pitchFamily="8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-809469" y="-14990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ln w="158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POLIGNANO A MARE</a:t>
            </a:r>
          </a:p>
        </p:txBody>
      </p:sp>
    </p:spTree>
    <p:extLst>
      <p:ext uri="{BB962C8B-B14F-4D97-AF65-F5344CB8AC3E}">
        <p14:creationId xmlns:p14="http://schemas.microsoft.com/office/powerpoint/2010/main" val="184135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Rettangolo 7"/>
          <p:cNvSpPr/>
          <p:nvPr/>
        </p:nvSpPr>
        <p:spPr>
          <a:xfrm>
            <a:off x="2139834" y="365125"/>
            <a:ext cx="85891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ALBEROBELLO</a:t>
            </a:r>
            <a:endParaRPr lang="it-IT" sz="7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8966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8"/>
            <a:ext cx="12192000" cy="6853382"/>
          </a:xfrm>
        </p:spPr>
      </p:pic>
      <p:sp>
        <p:nvSpPr>
          <p:cNvPr id="5" name="Rettangolo 4"/>
          <p:cNvSpPr/>
          <p:nvPr/>
        </p:nvSpPr>
        <p:spPr>
          <a:xfrm>
            <a:off x="9447338" y="136525"/>
            <a:ext cx="25122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8000" b="1" dirty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BARI</a:t>
            </a:r>
            <a:endParaRPr lang="it-IT" sz="4800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131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-3822026" y="1007172"/>
            <a:ext cx="110680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it-IT" sz="5400" dirty="0">
                <a:ln w="18415" cmpd="sng">
                  <a:noFill/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anose="020E0802020502020306" pitchFamily="34" charset="0"/>
                <a:ea typeface="Adobe Gothic Std B" pitchFamily="34" charset="-128"/>
                <a:cs typeface="Aharoni" panose="02010803020104030203" pitchFamily="2" charset="-79"/>
              </a:rPr>
              <a:t>Corsi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2494" y="1"/>
            <a:ext cx="1419506" cy="1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chemist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91380">
            <a:off x="10582547" y="1576689"/>
            <a:ext cx="1422915" cy="1422915"/>
          </a:xfrm>
          <a:prstGeom prst="rect">
            <a:avLst/>
          </a:prstGeom>
        </p:spPr>
      </p:pic>
      <p:pic>
        <p:nvPicPr>
          <p:cNvPr id="12" name="Immagine 11" descr="Icon 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82855" y="3176609"/>
            <a:ext cx="1253490" cy="1253490"/>
          </a:xfrm>
          <a:prstGeom prst="rect">
            <a:avLst/>
          </a:prstGeom>
        </p:spPr>
      </p:pic>
      <p:pic>
        <p:nvPicPr>
          <p:cNvPr id="14" name="Immagine 13" descr="agronom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54505" y="3176609"/>
            <a:ext cx="1312544" cy="1548965"/>
          </a:xfrm>
          <a:prstGeom prst="rect">
            <a:avLst/>
          </a:prstGeom>
        </p:spPr>
      </p:pic>
      <p:pic>
        <p:nvPicPr>
          <p:cNvPr id="15" name="Immagine 14" descr="i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17213" y="404232"/>
            <a:ext cx="1356507" cy="904338"/>
          </a:xfrm>
          <a:prstGeom prst="rect">
            <a:avLst/>
          </a:prstGeom>
        </p:spPr>
      </p:pic>
      <p:pic>
        <p:nvPicPr>
          <p:cNvPr id="13" name="Picture 2" descr="http://wp4.ineuropa.info/wp-content/uploads/2015/10/erasmu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9577" cy="9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ccia a destra 3"/>
          <p:cNvSpPr/>
          <p:nvPr/>
        </p:nvSpPr>
        <p:spPr>
          <a:xfrm>
            <a:off x="1625600" y="3362072"/>
            <a:ext cx="904240" cy="626745"/>
          </a:xfrm>
          <a:prstGeom prst="rightArrow">
            <a:avLst/>
          </a:prstGeom>
          <a:solidFill>
            <a:schemeClr val="accent1">
              <a:alpha val="75000"/>
            </a:schemeClr>
          </a:solidFill>
          <a:ln w="15875" cap="sq" cmpd="sng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arrotondato 2"/>
          <p:cNvSpPr/>
          <p:nvPr/>
        </p:nvSpPr>
        <p:spPr>
          <a:xfrm>
            <a:off x="127039" y="2895410"/>
            <a:ext cx="1584960" cy="14787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BIENNIO</a:t>
            </a:r>
          </a:p>
          <a:p>
            <a:pPr algn="ctr"/>
            <a:r>
              <a:rPr lang="it-IT" sz="20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(1°-2° anno)</a:t>
            </a:r>
          </a:p>
          <a:p>
            <a:pPr algn="ctr"/>
            <a:endParaRPr lang="it-IT" sz="2000" dirty="0">
              <a:ln w="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it-IT" sz="20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Corso unico</a:t>
            </a:r>
            <a:endParaRPr lang="it-IT" sz="1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Freccia a destra 24"/>
          <p:cNvSpPr/>
          <p:nvPr/>
        </p:nvSpPr>
        <p:spPr>
          <a:xfrm rot="18504960">
            <a:off x="3377241" y="2047107"/>
            <a:ext cx="2114390" cy="290242"/>
          </a:xfrm>
          <a:prstGeom prst="rightArrow">
            <a:avLst/>
          </a:prstGeom>
          <a:solidFill>
            <a:srgbClr val="0066FF">
              <a:alpha val="75000"/>
            </a:srgbClr>
          </a:solidFill>
          <a:ln w="15875" cap="sq" cmpd="sng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Freccia a destra 25"/>
          <p:cNvSpPr/>
          <p:nvPr/>
        </p:nvSpPr>
        <p:spPr>
          <a:xfrm rot="19618619">
            <a:off x="3804821" y="2808843"/>
            <a:ext cx="1639070" cy="256925"/>
          </a:xfrm>
          <a:prstGeom prst="rightArrow">
            <a:avLst/>
          </a:prstGeom>
          <a:solidFill>
            <a:srgbClr val="00B050">
              <a:alpha val="75000"/>
            </a:srgbClr>
          </a:solidFill>
          <a:ln w="15875" cap="sq" cmpd="sng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Freccia a destra 27"/>
          <p:cNvSpPr/>
          <p:nvPr/>
        </p:nvSpPr>
        <p:spPr>
          <a:xfrm>
            <a:off x="3965351" y="3747795"/>
            <a:ext cx="666678" cy="299698"/>
          </a:xfrm>
          <a:prstGeom prst="rightArrow">
            <a:avLst/>
          </a:prstGeom>
          <a:solidFill>
            <a:schemeClr val="bg1">
              <a:alpha val="75000"/>
            </a:schemeClr>
          </a:solidFill>
          <a:ln w="15875" cap="sq" cmpd="sng">
            <a:solidFill>
              <a:srgbClr val="00B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4992332" y="363123"/>
            <a:ext cx="3689384" cy="916752"/>
          </a:xfrm>
          <a:prstGeom prst="roundRect">
            <a:avLst/>
          </a:prstGeom>
          <a:solidFill>
            <a:schemeClr val="tx1"/>
          </a:solidFill>
          <a:ln w="190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1400" dirty="0">
              <a:solidFill>
                <a:srgbClr val="3399FF"/>
              </a:solidFill>
            </a:endParaRPr>
          </a:p>
          <a:p>
            <a:r>
              <a:rPr lang="it-IT" sz="1400" dirty="0">
                <a:solidFill>
                  <a:srgbClr val="3399FF"/>
                </a:solidFill>
              </a:rPr>
              <a:t>Diploma di Tecnologie Informatiche e Telecomunicazioni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3399FF"/>
                </a:solidFill>
              </a:rPr>
              <a:t>«TECNOLOGIE INFORMATICHE E TELECOMUNICAZIONI»</a:t>
            </a:r>
          </a:p>
          <a:p>
            <a:pPr indent="-285750"/>
            <a:endParaRPr lang="it-IT" sz="1600" dirty="0">
              <a:solidFill>
                <a:srgbClr val="3399FF"/>
              </a:solidFill>
            </a:endParaRPr>
          </a:p>
        </p:txBody>
      </p:sp>
      <p:sp>
        <p:nvSpPr>
          <p:cNvPr id="31" name="Rettangolo arrotondato 30"/>
          <p:cNvSpPr/>
          <p:nvPr/>
        </p:nvSpPr>
        <p:spPr>
          <a:xfrm>
            <a:off x="4734647" y="3357609"/>
            <a:ext cx="5016253" cy="1034033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bg1"/>
                </a:solidFill>
              </a:rPr>
              <a:t>Diploma di Agronomia, Agroalimentare e agro-industria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«PRODUZIONE E TRASFORMAZIONE»</a:t>
            </a:r>
          </a:p>
        </p:txBody>
      </p:sp>
      <p:sp>
        <p:nvSpPr>
          <p:cNvPr id="32" name="Rettangolo arrotondato 31"/>
          <p:cNvSpPr/>
          <p:nvPr/>
        </p:nvSpPr>
        <p:spPr>
          <a:xfrm>
            <a:off x="5369992" y="1848846"/>
            <a:ext cx="5086457" cy="1071162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Diploma di Chimica e Materiali e Biotecnologie Ambientali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«CHIMICA E MATERIALI»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«BIOTECNOLOGIE AMBIENTALI»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4911787" y="4829244"/>
            <a:ext cx="5016253" cy="10981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tx1"/>
                </a:solidFill>
              </a:rPr>
              <a:t>Altre attività scolastiche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Corsi di Inglese per certificazioni linguistiche</a:t>
            </a:r>
          </a:p>
          <a:p>
            <a:pPr lvl="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Gesti d’acqua</a:t>
            </a:r>
          </a:p>
        </p:txBody>
      </p:sp>
      <p:sp>
        <p:nvSpPr>
          <p:cNvPr id="8" name="Freccia a destra 7"/>
          <p:cNvSpPr/>
          <p:nvPr/>
        </p:nvSpPr>
        <p:spPr>
          <a:xfrm rot="1839311">
            <a:off x="3594691" y="4347413"/>
            <a:ext cx="1355787" cy="34334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arrotondato 15"/>
          <p:cNvSpPr/>
          <p:nvPr/>
        </p:nvSpPr>
        <p:spPr>
          <a:xfrm>
            <a:off x="2499361" y="2895410"/>
            <a:ext cx="1661159" cy="1478788"/>
          </a:xfrm>
          <a:prstGeom prst="roundRect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Song Std L"/>
              </a:rPr>
              <a:t>Triennio</a:t>
            </a:r>
          </a:p>
          <a:p>
            <a:pPr algn="ctr"/>
            <a:r>
              <a:rPr lang="it-IT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Song Std L"/>
              </a:rPr>
              <a:t>(3-4-5 anno)</a:t>
            </a:r>
          </a:p>
          <a:p>
            <a:pPr algn="ctr"/>
            <a:endParaRPr lang="it-IT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dobe Song Std L"/>
            </a:endParaRPr>
          </a:p>
          <a:p>
            <a:pPr algn="ctr"/>
            <a:r>
              <a:rPr lang="it-IT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Song Std L"/>
              </a:rPr>
              <a:t>Corsi di </a:t>
            </a:r>
            <a:r>
              <a:rPr lang="it-IT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dobe Song Std L"/>
              </a:rPr>
              <a:t>specializzazione</a:t>
            </a:r>
          </a:p>
        </p:txBody>
      </p:sp>
    </p:spTree>
    <p:extLst>
      <p:ext uri="{BB962C8B-B14F-4D97-AF65-F5344CB8AC3E}">
        <p14:creationId xmlns:p14="http://schemas.microsoft.com/office/powerpoint/2010/main" val="24461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5" grpId="0" animBg="1"/>
      <p:bldP spid="26" grpId="0" animBg="1"/>
      <p:bldP spid="28" grpId="0" animBg="1"/>
      <p:bldP spid="24" grpId="0" animBg="1"/>
      <p:bldP spid="31" grpId="0" animBg="1"/>
      <p:bldP spid="32" grpId="0" animBg="1"/>
      <p:bldP spid="20" grpId="0" animBg="1"/>
      <p:bldP spid="8" grpId="0" animBg="1"/>
      <p:bldP spid="16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1249</Words>
  <Application>Microsoft Office PowerPoint</Application>
  <PresentationFormat>Widescreen</PresentationFormat>
  <Paragraphs>173</Paragraphs>
  <Slides>35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52" baseType="lpstr">
      <vt:lpstr>SimSun</vt:lpstr>
      <vt:lpstr>Adobe Gothic Std B</vt:lpstr>
      <vt:lpstr>Adobe Song Std L</vt:lpstr>
      <vt:lpstr>Aharoni</vt:lpstr>
      <vt:lpstr>Arial</vt:lpstr>
      <vt:lpstr>Arial Unicode MS</vt:lpstr>
      <vt:lpstr>Bauhaus 93</vt:lpstr>
      <vt:lpstr>Berlin Sans FB Demi</vt:lpstr>
      <vt:lpstr>Book Antiqua</vt:lpstr>
      <vt:lpstr>Calibri</vt:lpstr>
      <vt:lpstr>Calibri Light</vt:lpstr>
      <vt:lpstr>DejaVu Sans Condensed</vt:lpstr>
      <vt:lpstr>Eras Light ITC</vt:lpstr>
      <vt:lpstr>Gigi</vt:lpstr>
      <vt:lpstr>Libre Baskerville</vt:lpstr>
      <vt:lpstr>StarSymbol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PoPol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Organizzazione della Scuola</vt:lpstr>
      <vt:lpstr>Le parole chiave della nostra scuola</vt:lpstr>
      <vt:lpstr>Presentazione standard di PowerPoint</vt:lpstr>
      <vt:lpstr>Formazione in aziende pubbliche e private</vt:lpstr>
      <vt:lpstr>Inclusione…</vt:lpstr>
      <vt:lpstr>…significa che siamo tutti uguali</vt:lpstr>
      <vt:lpstr>Le chiavi della felicità</vt:lpstr>
      <vt:lpstr>Educazione inclusiva in Italia</vt:lpstr>
      <vt:lpstr> </vt:lpstr>
      <vt:lpstr>Studenti Disabili</vt:lpstr>
      <vt:lpstr> </vt:lpstr>
      <vt:lpstr>Bisogni Educativi Speciali</vt:lpstr>
      <vt:lpstr>Disturbi specifici dell’Apprendimento</vt:lpstr>
      <vt:lpstr>Studenti DSA in Italia: documento necessario</vt:lpstr>
      <vt:lpstr>Cosa significa Inclusione?</vt:lpstr>
      <vt:lpstr> </vt:lpstr>
      <vt:lpstr>Problemi vissuti dagli studenti D.S.A.</vt:lpstr>
      <vt:lpstr>Benefici di un’istruzione Inclusiva</vt:lpstr>
      <vt:lpstr>Finalità di una didattica inclusiva</vt:lpstr>
      <vt:lpstr>Barriere all’Inclusione Scolastica</vt:lpstr>
      <vt:lpstr>Ruolo dell’Insegnante</vt:lpstr>
      <vt:lpstr>Strategie per migliorare l’Inclusione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Ospite ITIS</dc:creator>
  <cp:lastModifiedBy>Pasquale</cp:lastModifiedBy>
  <cp:revision>64</cp:revision>
  <dcterms:created xsi:type="dcterms:W3CDTF">2017-03-09T09:39:10Z</dcterms:created>
  <dcterms:modified xsi:type="dcterms:W3CDTF">2017-03-19T15:28:25Z</dcterms:modified>
</cp:coreProperties>
</file>