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60" r:id="rId1"/>
  </p:sldMasterIdLst>
  <p:notesMasterIdLst>
    <p:notesMasterId r:id="rId46"/>
  </p:notesMasterIdLst>
  <p:handoutMasterIdLst>
    <p:handoutMasterId r:id="rId47"/>
  </p:handoutMasterIdLst>
  <p:sldIdLst>
    <p:sldId id="256" r:id="rId2"/>
    <p:sldId id="305" r:id="rId3"/>
    <p:sldId id="381" r:id="rId4"/>
    <p:sldId id="306" r:id="rId5"/>
    <p:sldId id="407" r:id="rId6"/>
    <p:sldId id="382" r:id="rId7"/>
    <p:sldId id="383" r:id="rId8"/>
    <p:sldId id="408" r:id="rId9"/>
    <p:sldId id="409" r:id="rId10"/>
    <p:sldId id="346" r:id="rId11"/>
    <p:sldId id="425" r:id="rId12"/>
    <p:sldId id="369" r:id="rId13"/>
    <p:sldId id="410" r:id="rId14"/>
    <p:sldId id="385" r:id="rId15"/>
    <p:sldId id="386" r:id="rId16"/>
    <p:sldId id="387" r:id="rId17"/>
    <p:sldId id="389" r:id="rId18"/>
    <p:sldId id="388" r:id="rId19"/>
    <p:sldId id="411" r:id="rId20"/>
    <p:sldId id="412" r:id="rId21"/>
    <p:sldId id="413" r:id="rId22"/>
    <p:sldId id="426" r:id="rId23"/>
    <p:sldId id="414" r:id="rId24"/>
    <p:sldId id="431" r:id="rId25"/>
    <p:sldId id="419" r:id="rId26"/>
    <p:sldId id="415" r:id="rId27"/>
    <p:sldId id="416" r:id="rId28"/>
    <p:sldId id="432" r:id="rId29"/>
    <p:sldId id="418" r:id="rId30"/>
    <p:sldId id="420" r:id="rId31"/>
    <p:sldId id="421" r:id="rId32"/>
    <p:sldId id="427" r:id="rId33"/>
    <p:sldId id="393" r:id="rId34"/>
    <p:sldId id="397" r:id="rId35"/>
    <p:sldId id="398" r:id="rId36"/>
    <p:sldId id="422" r:id="rId37"/>
    <p:sldId id="423" r:id="rId38"/>
    <p:sldId id="428" r:id="rId39"/>
    <p:sldId id="391" r:id="rId40"/>
    <p:sldId id="403" r:id="rId41"/>
    <p:sldId id="424" r:id="rId42"/>
    <p:sldId id="429" r:id="rId43"/>
    <p:sldId id="430" r:id="rId44"/>
    <p:sldId id="392" r:id="rId45"/>
  </p:sldIdLst>
  <p:sldSz cx="9144000" cy="5143500" type="screen16x9"/>
  <p:notesSz cx="6797675" cy="9926638"/>
  <p:embeddedFontLst>
    <p:embeddedFont>
      <p:font typeface="Calibri" panose="020F0502020204030204" pitchFamily="34" charset="0"/>
      <p:regular r:id="rId48"/>
      <p:bold r:id="rId49"/>
      <p:italic r:id="rId50"/>
      <p:boldItalic r:id="rId51"/>
    </p:embeddedFont>
    <p:embeddedFont>
      <p:font typeface="Karla" pitchFamily="2"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85BD2A"/>
    <a:srgbClr val="3F9BC5"/>
    <a:srgbClr val="FABE16"/>
    <a:srgbClr val="A12F4D"/>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7AE10F-FF9C-4A6C-8CAD-FF3E26B48DA4}">
  <a:tblStyle styleId="{257AE10F-FF9C-4A6C-8CAD-FF3E26B48DA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138" d="100"/>
          <a:sy n="138" d="100"/>
        </p:scale>
        <p:origin x="750" y="108"/>
      </p:cViewPr>
      <p:guideLst>
        <p:guide orient="horz" pos="1620"/>
        <p:guide pos="2880"/>
      </p:guideLst>
    </p:cSldViewPr>
  </p:slideViewPr>
  <p:notesTextViewPr>
    <p:cViewPr>
      <p:scale>
        <a:sx n="1" d="1"/>
        <a:sy n="1" d="1"/>
      </p:scale>
      <p:origin x="0" y="0"/>
    </p:cViewPr>
  </p:notesTextViewPr>
  <p:notesViewPr>
    <p:cSldViewPr snapToGrid="0">
      <p:cViewPr varScale="1">
        <p:scale>
          <a:sx n="76" d="100"/>
          <a:sy n="76" d="100"/>
        </p:scale>
        <p:origin x="24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84F2D36-7F0C-475A-BF54-8B04E461AC3E}" type="datetimeFigureOut">
              <a:rPr lang="it-IT" smtClean="0"/>
              <a:t>29/03/2022</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99D0BCE-EEB9-45E3-9A08-DE55A184B639}" type="slidenum">
              <a:rPr lang="it-IT" smtClean="0"/>
              <a:t>‹N›</a:t>
            </a:fld>
            <a:endParaRPr lang="it-IT"/>
          </a:p>
        </p:txBody>
      </p:sp>
    </p:spTree>
    <p:extLst>
      <p:ext uri="{BB962C8B-B14F-4D97-AF65-F5344CB8AC3E}">
        <p14:creationId xmlns:p14="http://schemas.microsoft.com/office/powerpoint/2010/main" val="323186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18866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4774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zio Capitolo">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1076274" y="2019683"/>
            <a:ext cx="7012555" cy="649949"/>
          </a:xfrm>
        </p:spPr>
        <p:txBody>
          <a:bodyPr/>
          <a:lstStyle>
            <a:lvl1pPr>
              <a:buNone/>
              <a:defRPr lang="it-IT" sz="3200" b="1" i="0" u="none" strike="noStrike" cap="none" baseline="0">
                <a:solidFill>
                  <a:schemeClr val="bg1"/>
                </a:solidFill>
                <a:latin typeface="Montserrat"/>
                <a:ea typeface="Montserrat"/>
                <a:cs typeface="Montserrat"/>
                <a:sym typeface="Montserrat"/>
              </a:defRPr>
            </a:lvl1pPr>
          </a:lstStyle>
          <a:p>
            <a:pPr lvl="0"/>
            <a:r>
              <a:rPr lang="it-IT"/>
              <a:t>Titolo Capitolo ... Lorem Ipsum</a:t>
            </a:r>
          </a:p>
        </p:txBody>
      </p:sp>
    </p:spTree>
    <p:extLst>
      <p:ext uri="{BB962C8B-B14F-4D97-AF65-F5344CB8AC3E}">
        <p14:creationId xmlns:p14="http://schemas.microsoft.com/office/powerpoint/2010/main" val="65165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pertina">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uto Grande">
    <p:spTree>
      <p:nvGrpSpPr>
        <p:cNvPr id="1" name="Shape 36"/>
        <p:cNvGrpSpPr/>
        <p:nvPr/>
      </p:nvGrpSpPr>
      <p:grpSpPr>
        <a:xfrm>
          <a:off x="0" y="0"/>
          <a:ext cx="0" cy="0"/>
          <a:chOff x="0" y="0"/>
          <a:chExt cx="0" cy="0"/>
        </a:xfrm>
      </p:grpSpPr>
      <p:sp>
        <p:nvSpPr>
          <p:cNvPr id="37" name="Shape 37"/>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7523430" y="1786957"/>
            <a:ext cx="1494751"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900" dirty="0">
              <a:solidFill>
                <a:schemeClr val="bg1"/>
              </a:solidFill>
            </a:endParaRPr>
          </a:p>
        </p:txBody>
      </p:sp>
      <p:sp>
        <p:nvSpPr>
          <p:cNvPr id="10" name="Shape 79"/>
          <p:cNvSpPr txBox="1">
            <a:spLocks/>
          </p:cNvSpPr>
          <p:nvPr userDrawn="1"/>
        </p:nvSpPr>
        <p:spPr>
          <a:xfrm>
            <a:off x="394366"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653958" y="474176"/>
            <a:ext cx="5649913" cy="649949"/>
          </a:xfrm>
        </p:spPr>
        <p:txBody>
          <a:bodyPr/>
          <a:lstStyle>
            <a:lvl1pPr>
              <a:buNone/>
              <a:defRPr lang="it-IT" sz="32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654050" y="1160085"/>
            <a:ext cx="6183313" cy="3320475"/>
          </a:xfrm>
        </p:spPr>
        <p:txBody>
          <a:bodyPr/>
          <a:lstStyle>
            <a:lvl1pPr>
              <a:spcBef>
                <a:spcPts val="1200"/>
              </a:spcBef>
              <a:buNone/>
              <a:defRPr>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zio Grande - Testo 16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6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18086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363697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3638202" y="-10437"/>
            <a:ext cx="5129128"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2766" y="0"/>
            <a:ext cx="2941233" cy="2079321"/>
          </a:xfrm>
          <a:prstGeom prst="rect">
            <a:avLst/>
          </a:prstGeom>
        </p:spPr>
      </p:pic>
      <p:sp>
        <p:nvSpPr>
          <p:cNvPr id="8" name="Shape 87"/>
          <p:cNvSpPr txBox="1">
            <a:spLocks/>
          </p:cNvSpPr>
          <p:nvPr userDrawn="1"/>
        </p:nvSpPr>
        <p:spPr>
          <a:xfrm>
            <a:off x="8279193" y="1872551"/>
            <a:ext cx="864807"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655" y="1606950"/>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Tree>
    <p:extLst>
      <p:ext uri="{BB962C8B-B14F-4D97-AF65-F5344CB8AC3E}">
        <p14:creationId xmlns:p14="http://schemas.microsoft.com/office/powerpoint/2010/main" val="23167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pazio Grande - Testo 12px">
    <p:spTree>
      <p:nvGrpSpPr>
        <p:cNvPr id="1" name="Shape 36"/>
        <p:cNvGrpSpPr/>
        <p:nvPr/>
      </p:nvGrpSpPr>
      <p:grpSpPr>
        <a:xfrm>
          <a:off x="0" y="0"/>
          <a:ext cx="0" cy="0"/>
          <a:chOff x="0" y="0"/>
          <a:chExt cx="0" cy="0"/>
        </a:xfrm>
      </p:grpSpPr>
      <p:sp>
        <p:nvSpPr>
          <p:cNvPr id="2" name="Rectangle 1"/>
          <p:cNvSpPr/>
          <p:nvPr userDrawn="1"/>
        </p:nvSpPr>
        <p:spPr>
          <a:xfrm>
            <a:off x="1" y="-10437"/>
            <a:ext cx="4248614" cy="5164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v</a:t>
            </a:r>
          </a:p>
        </p:txBody>
      </p:sp>
      <p:sp>
        <p:nvSpPr>
          <p:cNvPr id="38" name="Shape 38"/>
          <p:cNvSpPr/>
          <p:nvPr/>
        </p:nvSpPr>
        <p:spPr>
          <a:xfrm>
            <a:off x="4071966" y="-10437"/>
            <a:ext cx="5075534" cy="5175535"/>
          </a:xfrm>
          <a:custGeom>
            <a:avLst/>
            <a:gdLst>
              <a:gd name="connsiteX0" fmla="*/ 0 w 332734"/>
              <a:gd name="connsiteY0" fmla="*/ 0 h 206122"/>
              <a:gd name="connsiteX1" fmla="*/ 0 w 332734"/>
              <a:gd name="connsiteY1" fmla="*/ 206122 h 206122"/>
              <a:gd name="connsiteX2" fmla="*/ 332734 w 332734"/>
              <a:gd name="connsiteY2" fmla="*/ 109542 h 206122"/>
              <a:gd name="connsiteX3" fmla="*/ 273309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332734 w 332734"/>
              <a:gd name="connsiteY2" fmla="*/ 109542 h 206122"/>
              <a:gd name="connsiteX3" fmla="*/ 245460 w 332734"/>
              <a:gd name="connsiteY3" fmla="*/ 331 h 206122"/>
              <a:gd name="connsiteX4" fmla="*/ 0 w 332734"/>
              <a:gd name="connsiteY4" fmla="*/ 0 h 206122"/>
              <a:gd name="connsiteX0" fmla="*/ 0 w 332734"/>
              <a:gd name="connsiteY0" fmla="*/ 0 h 206122"/>
              <a:gd name="connsiteX1" fmla="*/ 0 w 332734"/>
              <a:gd name="connsiteY1" fmla="*/ 206122 h 206122"/>
              <a:gd name="connsiteX2" fmla="*/ 296945 w 332734"/>
              <a:gd name="connsiteY2" fmla="*/ 119250 h 206122"/>
              <a:gd name="connsiteX3" fmla="*/ 332734 w 332734"/>
              <a:gd name="connsiteY3" fmla="*/ 109542 h 206122"/>
              <a:gd name="connsiteX4" fmla="*/ 245460 w 332734"/>
              <a:gd name="connsiteY4" fmla="*/ 331 h 206122"/>
              <a:gd name="connsiteX5" fmla="*/ 0 w 332734"/>
              <a:gd name="connsiteY5" fmla="*/ 0 h 206122"/>
              <a:gd name="connsiteX0" fmla="*/ 0 w 332734"/>
              <a:gd name="connsiteY0" fmla="*/ 0 h 206122"/>
              <a:gd name="connsiteX1" fmla="*/ 0 w 332734"/>
              <a:gd name="connsiteY1" fmla="*/ 206122 h 206122"/>
              <a:gd name="connsiteX2" fmla="*/ 324794 w 332734"/>
              <a:gd name="connsiteY2" fmla="*/ 204703 h 206122"/>
              <a:gd name="connsiteX3" fmla="*/ 332734 w 332734"/>
              <a:gd name="connsiteY3" fmla="*/ 109542 h 206122"/>
              <a:gd name="connsiteX4" fmla="*/ 245460 w 332734"/>
              <a:gd name="connsiteY4" fmla="*/ 331 h 206122"/>
              <a:gd name="connsiteX5" fmla="*/ 0 w 332734"/>
              <a:gd name="connsiteY5" fmla="*/ 0 h 206122"/>
              <a:gd name="connsiteX0" fmla="*/ 0 w 327021"/>
              <a:gd name="connsiteY0" fmla="*/ 0 h 206122"/>
              <a:gd name="connsiteX1" fmla="*/ 0 w 327021"/>
              <a:gd name="connsiteY1" fmla="*/ 206122 h 206122"/>
              <a:gd name="connsiteX2" fmla="*/ 324794 w 327021"/>
              <a:gd name="connsiteY2" fmla="*/ 204703 h 206122"/>
              <a:gd name="connsiteX3" fmla="*/ 327021 w 327021"/>
              <a:gd name="connsiteY3" fmla="*/ 108652 h 206122"/>
              <a:gd name="connsiteX4" fmla="*/ 245460 w 327021"/>
              <a:gd name="connsiteY4" fmla="*/ 331 h 206122"/>
              <a:gd name="connsiteX5" fmla="*/ 0 w 327021"/>
              <a:gd name="connsiteY5" fmla="*/ 0 h 206122"/>
              <a:gd name="connsiteX0" fmla="*/ 0 w 327021"/>
              <a:gd name="connsiteY0" fmla="*/ 0 h 206567"/>
              <a:gd name="connsiteX1" fmla="*/ 714 w 327021"/>
              <a:gd name="connsiteY1" fmla="*/ 206567 h 206567"/>
              <a:gd name="connsiteX2" fmla="*/ 324794 w 327021"/>
              <a:gd name="connsiteY2" fmla="*/ 204703 h 206567"/>
              <a:gd name="connsiteX3" fmla="*/ 327021 w 327021"/>
              <a:gd name="connsiteY3" fmla="*/ 108652 h 206567"/>
              <a:gd name="connsiteX4" fmla="*/ 245460 w 327021"/>
              <a:gd name="connsiteY4" fmla="*/ 331 h 206567"/>
              <a:gd name="connsiteX5" fmla="*/ 0 w 327021"/>
              <a:gd name="connsiteY5" fmla="*/ 0 h 206567"/>
              <a:gd name="connsiteX0" fmla="*/ 0 w 327021"/>
              <a:gd name="connsiteY0" fmla="*/ 0 h 206567"/>
              <a:gd name="connsiteX1" fmla="*/ 714 w 327021"/>
              <a:gd name="connsiteY1" fmla="*/ 206567 h 206567"/>
              <a:gd name="connsiteX2" fmla="*/ 324794 w 327021"/>
              <a:gd name="connsiteY2" fmla="*/ 205593 h 206567"/>
              <a:gd name="connsiteX3" fmla="*/ 327021 w 327021"/>
              <a:gd name="connsiteY3" fmla="*/ 108652 h 206567"/>
              <a:gd name="connsiteX4" fmla="*/ 245460 w 327021"/>
              <a:gd name="connsiteY4" fmla="*/ 331 h 206567"/>
              <a:gd name="connsiteX5" fmla="*/ 0 w 327021"/>
              <a:gd name="connsiteY5" fmla="*/ 0 h 206567"/>
              <a:gd name="connsiteX0" fmla="*/ 0 w 325018"/>
              <a:gd name="connsiteY0" fmla="*/ 0 h 206567"/>
              <a:gd name="connsiteX1" fmla="*/ 714 w 325018"/>
              <a:gd name="connsiteY1" fmla="*/ 206567 h 206567"/>
              <a:gd name="connsiteX2" fmla="*/ 324794 w 325018"/>
              <a:gd name="connsiteY2" fmla="*/ 205593 h 206567"/>
              <a:gd name="connsiteX3" fmla="*/ 324879 w 325018"/>
              <a:gd name="connsiteY3" fmla="*/ 79277 h 206567"/>
              <a:gd name="connsiteX4" fmla="*/ 245460 w 325018"/>
              <a:gd name="connsiteY4" fmla="*/ 331 h 206567"/>
              <a:gd name="connsiteX5" fmla="*/ 0 w 325018"/>
              <a:gd name="connsiteY5" fmla="*/ 0 h 20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18" h="206567" extrusionOk="0">
                <a:moveTo>
                  <a:pt x="0" y="0"/>
                </a:moveTo>
                <a:lnTo>
                  <a:pt x="714" y="206567"/>
                </a:lnTo>
                <a:lnTo>
                  <a:pt x="324794" y="205593"/>
                </a:lnTo>
                <a:cubicBezTo>
                  <a:pt x="325536" y="173576"/>
                  <a:pt x="324137" y="111294"/>
                  <a:pt x="324879" y="79277"/>
                </a:cubicBezTo>
                <a:lnTo>
                  <a:pt x="245460" y="331"/>
                </a:lnTo>
                <a:lnTo>
                  <a:pt x="0" y="0"/>
                </a:lnTo>
                <a:close/>
              </a:path>
            </a:pathLst>
          </a:custGeom>
          <a:solidFill>
            <a:srgbClr val="FFFFFF"/>
          </a:solidFill>
          <a:ln>
            <a:noFill/>
          </a:ln>
        </p:spPr>
        <p:txBody>
          <a:bodyPr/>
          <a:lstStyle/>
          <a:p>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8576" y="-515519"/>
            <a:ext cx="2941233" cy="207932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lumMod val="50000"/>
                  </a:schemeClr>
                </a:solidFill>
                <a:latin typeface="Karla" panose="020B0604020202020204" charset="0"/>
                <a:ea typeface="Karla" panose="020B0604020202020204" charset="0"/>
              </a:rPr>
              <a:t>Pagina </a:t>
            </a:r>
            <a:fld id="{A40B19ED-4B54-495C-81DC-8B4BFC9EE3D8}" type="slidenum">
              <a:rPr lang="it-IT" sz="1000" b="1" smtClean="0">
                <a:solidFill>
                  <a:schemeClr val="bg1">
                    <a:lumMod val="50000"/>
                  </a:schemeClr>
                </a:solidFill>
                <a:latin typeface="Karla" panose="020B0604020202020204" charset="0"/>
                <a:ea typeface="Karla" panose="020B0604020202020204" charset="0"/>
              </a:rPr>
              <a:t>‹N›</a:t>
            </a:fld>
            <a:endParaRPr lang="en" sz="1000" b="0" dirty="0">
              <a:solidFill>
                <a:schemeClr val="bg1">
                  <a:lumMod val="50000"/>
                </a:schemeClr>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99168"/>
            <a:ext cx="5649913" cy="649949"/>
          </a:xfrm>
        </p:spPr>
        <p:txBody>
          <a:bodyPr/>
          <a:lstStyle>
            <a:lvl1pPr>
              <a:buNone/>
              <a:defRPr lang="it-IT" sz="2400" b="1" i="0" u="none" strike="noStrike" cap="none">
                <a:solidFill>
                  <a:schemeClr val="tx2">
                    <a:lumMod val="75000"/>
                  </a:schemeClr>
                </a:solidFill>
                <a:latin typeface="Montserrat"/>
                <a:ea typeface="Montserrat"/>
                <a:cs typeface="Montserrat"/>
                <a:sym typeface="Montserrat"/>
              </a:defRPr>
            </a:lvl1pPr>
          </a:lstStyle>
          <a:p>
            <a:pPr lvl="0"/>
            <a:r>
              <a:rPr lang="it-IT"/>
              <a:t>Lorem Ipsum</a:t>
            </a:r>
          </a:p>
        </p:txBody>
      </p:sp>
      <p:sp>
        <p:nvSpPr>
          <p:cNvPr id="12" name="Text Placeholder 11"/>
          <p:cNvSpPr>
            <a:spLocks noGrp="1"/>
          </p:cNvSpPr>
          <p:nvPr>
            <p:ph type="body" sz="quarter" idx="11" hasCustomPrompt="1"/>
          </p:nvPr>
        </p:nvSpPr>
        <p:spPr>
          <a:xfrm>
            <a:off x="299347" y="885077"/>
            <a:ext cx="7545241" cy="3768613"/>
          </a:xfrm>
        </p:spPr>
        <p:txBody>
          <a:bodyPr/>
          <a:lstStyle>
            <a:lvl1pPr>
              <a:buNone/>
              <a:defRPr sz="1200">
                <a:solidFill>
                  <a:schemeClr val="tx1">
                    <a:lumMod val="75000"/>
                    <a:lumOff val="25000"/>
                  </a:schemeClr>
                </a:solidFill>
              </a:defRPr>
            </a:lvl1pPr>
          </a:lstStyle>
          <a:p>
            <a:pPr lvl="0"/>
            <a:r>
              <a:rPr lang="it-IT">
                <a:solidFill>
                  <a:schemeClr val="tx2">
                    <a:lumMod val="75000"/>
                  </a:schemeClr>
                </a:solidFill>
              </a:rPr>
              <a:t>Scrivi qui il testo ... Sit Amet Consecutur</a:t>
            </a:r>
            <a:endParaRPr lang="it-IT"/>
          </a:p>
        </p:txBody>
      </p:sp>
      <p:sp>
        <p:nvSpPr>
          <p:cNvPr id="11"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Tree>
    <p:extLst>
      <p:ext uri="{BB962C8B-B14F-4D97-AF65-F5344CB8AC3E}">
        <p14:creationId xmlns:p14="http://schemas.microsoft.com/office/powerpoint/2010/main" val="34904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zio FULL ">
    <p:spTree>
      <p:nvGrpSpPr>
        <p:cNvPr id="1" name="Shape 36"/>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660" y="1"/>
            <a:ext cx="2110339" cy="1491916"/>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chemeClr val="bg1"/>
                </a:solidFill>
              </a:rPr>
              <a:t>Direzione Generale per i contratti, gli acquisti e per i sistemi informativi e la statistica </a:t>
            </a:r>
            <a:endParaRPr lang="en" sz="6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chemeClr val="bg1"/>
                </a:solidFill>
                <a:latin typeface="Karla" panose="020B0604020202020204" charset="0"/>
                <a:ea typeface="Karla" panose="020B0604020202020204" charset="0"/>
              </a:rPr>
              <a:t>Pagina </a:t>
            </a:r>
            <a:fld id="{A40B19ED-4B54-495C-81DC-8B4BFC9EE3D8}" type="slidenum">
              <a:rPr lang="it-IT" sz="1000" b="1" smtClean="0">
                <a:solidFill>
                  <a:schemeClr val="bg1"/>
                </a:solidFill>
                <a:latin typeface="Karla" panose="020B0604020202020204" charset="0"/>
                <a:ea typeface="Karla" panose="020B0604020202020204" charset="0"/>
              </a:rPr>
              <a:t>‹N›</a:t>
            </a:fld>
            <a:endParaRPr lang="en" sz="1000" b="0" dirty="0">
              <a:solidFill>
                <a:schemeClr val="bg1"/>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chemeClr val="bg1"/>
                </a:solidFill>
                <a:latin typeface="Montserrat"/>
                <a:ea typeface="Montserrat"/>
                <a:cs typeface="Montserrat"/>
                <a:sym typeface="Montserrat"/>
              </a:defRPr>
            </a:lvl1pPr>
          </a:lstStyle>
          <a:p>
            <a:pPr lvl="0"/>
            <a:r>
              <a:rPr lang="it-IT"/>
              <a:t>Lorem Ipsum</a:t>
            </a:r>
          </a:p>
        </p:txBody>
      </p:sp>
    </p:spTree>
    <p:extLst>
      <p:ext uri="{BB962C8B-B14F-4D97-AF65-F5344CB8AC3E}">
        <p14:creationId xmlns:p14="http://schemas.microsoft.com/office/powerpoint/2010/main" val="46154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azio FULL ">
    <p:spTree>
      <p:nvGrpSpPr>
        <p:cNvPr id="1" name="Shape 36"/>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0262" y="0"/>
            <a:ext cx="2343738" cy="1656919"/>
          </a:xfrm>
          <a:prstGeom prst="rect">
            <a:avLst/>
          </a:prstGeom>
        </p:spPr>
      </p:pic>
      <p:sp>
        <p:nvSpPr>
          <p:cNvPr id="8" name="Shape 87"/>
          <p:cNvSpPr txBox="1">
            <a:spLocks/>
          </p:cNvSpPr>
          <p:nvPr userDrawn="1"/>
        </p:nvSpPr>
        <p:spPr>
          <a:xfrm>
            <a:off x="5128892" y="4810084"/>
            <a:ext cx="3224462" cy="25264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r>
              <a:rPr lang="it-IT" sz="600" dirty="0">
                <a:solidFill>
                  <a:srgbClr val="737373"/>
                </a:solidFill>
              </a:rPr>
              <a:t>Direzione Generale per i contratti, gli acquisti e per i sistemi informativi e la statistica </a:t>
            </a:r>
            <a:endParaRPr lang="en" sz="600" dirty="0">
              <a:solidFill>
                <a:srgbClr val="737373"/>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193" y="4797128"/>
            <a:ext cx="692872" cy="265601"/>
          </a:xfrm>
          <a:prstGeom prst="rect">
            <a:avLst/>
          </a:prstGeom>
        </p:spPr>
      </p:pic>
      <p:sp>
        <p:nvSpPr>
          <p:cNvPr id="10" name="Shape 79"/>
          <p:cNvSpPr txBox="1">
            <a:spLocks/>
          </p:cNvSpPr>
          <p:nvPr userDrawn="1"/>
        </p:nvSpPr>
        <p:spPr>
          <a:xfrm>
            <a:off x="299722" y="4653690"/>
            <a:ext cx="5649447" cy="40903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it-IT" sz="1000" b="1">
                <a:solidFill>
                  <a:srgbClr val="737373"/>
                </a:solidFill>
                <a:latin typeface="Karla" panose="020B0604020202020204" charset="0"/>
                <a:ea typeface="Karla" panose="020B0604020202020204" charset="0"/>
              </a:rPr>
              <a:t>Pagina </a:t>
            </a:r>
            <a:fld id="{A40B19ED-4B54-495C-81DC-8B4BFC9EE3D8}" type="slidenum">
              <a:rPr lang="it-IT" sz="1000" b="1" smtClean="0">
                <a:solidFill>
                  <a:srgbClr val="737373"/>
                </a:solidFill>
                <a:latin typeface="Karla" panose="020B0604020202020204" charset="0"/>
                <a:ea typeface="Karla" panose="020B0604020202020204" charset="0"/>
              </a:rPr>
              <a:t>‹N›</a:t>
            </a:fld>
            <a:endParaRPr lang="en" sz="1000" b="0" dirty="0">
              <a:solidFill>
                <a:srgbClr val="737373"/>
              </a:solidFill>
              <a:latin typeface="Karla" panose="020B0604020202020204" charset="0"/>
              <a:ea typeface="Karla" panose="020B0604020202020204" charset="0"/>
            </a:endParaRPr>
          </a:p>
        </p:txBody>
      </p:sp>
      <p:sp>
        <p:nvSpPr>
          <p:cNvPr id="3" name="Text Placeholder 2"/>
          <p:cNvSpPr>
            <a:spLocks noGrp="1"/>
          </p:cNvSpPr>
          <p:nvPr>
            <p:ph type="body" sz="quarter" idx="10" hasCustomPrompt="1"/>
          </p:nvPr>
        </p:nvSpPr>
        <p:spPr>
          <a:xfrm>
            <a:off x="299256" y="134397"/>
            <a:ext cx="5649913" cy="649949"/>
          </a:xfrm>
        </p:spPr>
        <p:txBody>
          <a:bodyPr/>
          <a:lstStyle>
            <a:lvl1pPr>
              <a:buNone/>
              <a:defRPr lang="it-IT" sz="2400" b="1" i="0" u="none" strike="noStrike" cap="none">
                <a:solidFill>
                  <a:srgbClr val="737373"/>
                </a:solidFill>
                <a:latin typeface="Montserrat"/>
                <a:ea typeface="Montserrat"/>
                <a:cs typeface="Montserrat"/>
                <a:sym typeface="Montserrat"/>
              </a:defRPr>
            </a:lvl1pPr>
          </a:lstStyle>
          <a:p>
            <a:pPr lvl="0"/>
            <a:r>
              <a:rPr lang="it-IT"/>
              <a:t>Lorem Ipsum</a:t>
            </a:r>
          </a:p>
        </p:txBody>
      </p:sp>
      <p:sp>
        <p:nvSpPr>
          <p:cNvPr id="5" name="Text Placeholder 4"/>
          <p:cNvSpPr>
            <a:spLocks noGrp="1"/>
          </p:cNvSpPr>
          <p:nvPr>
            <p:ph type="body" sz="quarter" idx="11"/>
          </p:nvPr>
        </p:nvSpPr>
        <p:spPr>
          <a:xfrm>
            <a:off x="300038" y="947738"/>
            <a:ext cx="8450262" cy="3598862"/>
          </a:xfrm>
        </p:spPr>
        <p:txBody>
          <a:bodyPr/>
          <a:lstStyle>
            <a:lvl3pPr>
              <a:defRPr/>
            </a:lvl3pPr>
          </a:lstStyle>
          <a:p>
            <a:pPr lvl="0"/>
            <a:r>
              <a:rPr lang="en-US"/>
              <a:t>Click to edit Master text styles</a:t>
            </a:r>
          </a:p>
          <a:p>
            <a:pPr lvl="2"/>
            <a:r>
              <a:rPr lang="en-US"/>
              <a:t>  Second level</a:t>
            </a:r>
          </a:p>
          <a:p>
            <a:pPr lvl="2"/>
            <a:r>
              <a:rPr lang="en-US"/>
              <a:t>     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69014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884100"/>
            <a:ext cx="5185199" cy="474599"/>
          </a:xfrm>
          <a:prstGeom prst="rect">
            <a:avLst/>
          </a:prstGeom>
          <a:noFill/>
          <a:ln>
            <a:noFill/>
          </a:ln>
        </p:spPr>
        <p:txBody>
          <a:bodyPr lIns="91425" tIns="91425" rIns="91425" bIns="91425" anchor="b" anchorCtr="0"/>
          <a:lstStyle>
            <a:lvl1pPr lv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2495550"/>
            <a:ext cx="5185199" cy="2255700"/>
          </a:xfrm>
          <a:prstGeom prst="rect">
            <a:avLst/>
          </a:prstGeom>
          <a:noFill/>
          <a:ln>
            <a:noFill/>
          </a:ln>
        </p:spPr>
        <p:txBody>
          <a:bodyPr lIns="91425" tIns="91425" rIns="91425" bIns="91425" anchor="t" anchorCtr="0"/>
          <a:lstStyle>
            <a:lvl1pPr lvl="0">
              <a:spcBef>
                <a:spcPts val="600"/>
              </a:spcBef>
              <a:buClr>
                <a:srgbClr val="999999"/>
              </a:buClr>
              <a:buSzPct val="100000"/>
              <a:buFont typeface="Karla"/>
              <a:buChar char="▸"/>
              <a:defRPr sz="1600">
                <a:solidFill>
                  <a:srgbClr val="999999"/>
                </a:solidFill>
                <a:latin typeface="Karla"/>
                <a:ea typeface="Karla"/>
                <a:cs typeface="Karla"/>
                <a:sym typeface="Karla"/>
              </a:defRPr>
            </a:lvl1pPr>
            <a:lvl2pPr lvl="1">
              <a:spcBef>
                <a:spcPts val="480"/>
              </a:spcBef>
              <a:buClr>
                <a:srgbClr val="999999"/>
              </a:buClr>
              <a:buSzPct val="100000"/>
              <a:buFont typeface="Karla"/>
              <a:buChar char="▹"/>
              <a:defRPr sz="1600">
                <a:solidFill>
                  <a:srgbClr val="999999"/>
                </a:solidFill>
                <a:latin typeface="Karla"/>
                <a:ea typeface="Karla"/>
                <a:cs typeface="Karla"/>
                <a:sym typeface="Karla"/>
              </a:defRPr>
            </a:lvl2pPr>
            <a:lvl3pPr lvl="2">
              <a:spcBef>
                <a:spcPts val="480"/>
              </a:spcBef>
              <a:buClr>
                <a:srgbClr val="999999"/>
              </a:buClr>
              <a:buSzPct val="100000"/>
              <a:buFont typeface="Karla"/>
              <a:buChar char="▹"/>
              <a:defRPr sz="1600">
                <a:solidFill>
                  <a:srgbClr val="999999"/>
                </a:solidFill>
                <a:latin typeface="Karla"/>
                <a:ea typeface="Karla"/>
                <a:cs typeface="Karla"/>
                <a:sym typeface="Karla"/>
              </a:defRPr>
            </a:lvl3pPr>
            <a:lvl4pPr lvl="3">
              <a:spcBef>
                <a:spcPts val="360"/>
              </a:spcBef>
              <a:buClr>
                <a:srgbClr val="999999"/>
              </a:buClr>
              <a:buSzPct val="100000"/>
              <a:buFont typeface="Karla"/>
              <a:defRPr sz="1600">
                <a:solidFill>
                  <a:srgbClr val="999999"/>
                </a:solidFill>
                <a:latin typeface="Karla"/>
                <a:ea typeface="Karla"/>
                <a:cs typeface="Karla"/>
                <a:sym typeface="Karla"/>
              </a:defRPr>
            </a:lvl4pPr>
            <a:lvl5pPr lvl="4">
              <a:spcBef>
                <a:spcPts val="360"/>
              </a:spcBef>
              <a:buClr>
                <a:srgbClr val="999999"/>
              </a:buClr>
              <a:buSzPct val="100000"/>
              <a:buFont typeface="Karla"/>
              <a:defRPr sz="1600">
                <a:solidFill>
                  <a:srgbClr val="999999"/>
                </a:solidFill>
                <a:latin typeface="Karla"/>
                <a:ea typeface="Karla"/>
                <a:cs typeface="Karla"/>
                <a:sym typeface="Karla"/>
              </a:defRPr>
            </a:lvl5pPr>
            <a:lvl6pPr lvl="5">
              <a:spcBef>
                <a:spcPts val="360"/>
              </a:spcBef>
              <a:buClr>
                <a:srgbClr val="999999"/>
              </a:buClr>
              <a:buSzPct val="100000"/>
              <a:buFont typeface="Karla"/>
              <a:defRPr sz="1600">
                <a:solidFill>
                  <a:srgbClr val="999999"/>
                </a:solidFill>
                <a:latin typeface="Karla"/>
                <a:ea typeface="Karla"/>
                <a:cs typeface="Karla"/>
                <a:sym typeface="Karla"/>
              </a:defRPr>
            </a:lvl6pPr>
            <a:lvl7pPr lvl="6">
              <a:spcBef>
                <a:spcPts val="360"/>
              </a:spcBef>
              <a:buClr>
                <a:srgbClr val="999999"/>
              </a:buClr>
              <a:buSzPct val="100000"/>
              <a:buFont typeface="Karla"/>
              <a:defRPr sz="1600">
                <a:solidFill>
                  <a:srgbClr val="999999"/>
                </a:solidFill>
                <a:latin typeface="Karla"/>
                <a:ea typeface="Karla"/>
                <a:cs typeface="Karla"/>
                <a:sym typeface="Karla"/>
              </a:defRPr>
            </a:lvl7pPr>
            <a:lvl8pPr lvl="7">
              <a:spcBef>
                <a:spcPts val="360"/>
              </a:spcBef>
              <a:buClr>
                <a:srgbClr val="999999"/>
              </a:buClr>
              <a:buSzPct val="100000"/>
              <a:buFont typeface="Karla"/>
              <a:defRPr sz="1600">
                <a:solidFill>
                  <a:srgbClr val="999999"/>
                </a:solidFill>
                <a:latin typeface="Karla"/>
                <a:ea typeface="Karla"/>
                <a:cs typeface="Karla"/>
                <a:sym typeface="Karla"/>
              </a:defRPr>
            </a:lvl8pPr>
            <a:lvl9pPr lvl="8">
              <a:spcBef>
                <a:spcPts val="360"/>
              </a:spcBef>
              <a:buClr>
                <a:srgbClr val="999999"/>
              </a:buClr>
              <a:buSzPct val="100000"/>
              <a:buFont typeface="Karla"/>
              <a:defRPr sz="1600">
                <a:solidFill>
                  <a:srgbClr val="999999"/>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48" r:id="rId2"/>
    <p:sldLayoutId id="2147483654" r:id="rId3"/>
    <p:sldLayoutId id="2147483661" r:id="rId4"/>
    <p:sldLayoutId id="2147483662" r:id="rId5"/>
    <p:sldLayoutId id="2147483666" r:id="rId6"/>
    <p:sldLayoutId id="2147483663"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Shape 6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926" y="0"/>
            <a:ext cx="6342074" cy="4483565"/>
          </a:xfrm>
          <a:prstGeom prst="rect">
            <a:avLst/>
          </a:prstGeom>
        </p:spPr>
      </p:pic>
      <p:sp>
        <p:nvSpPr>
          <p:cNvPr id="12" name="Shape 87"/>
          <p:cNvSpPr txBox="1">
            <a:spLocks/>
          </p:cNvSpPr>
          <p:nvPr/>
        </p:nvSpPr>
        <p:spPr>
          <a:xfrm>
            <a:off x="814384" y="205552"/>
            <a:ext cx="2985733" cy="63411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Font typeface="Karla"/>
              <a:buNone/>
            </a:pPr>
            <a:r>
              <a:rPr lang="en" sz="1800" dirty="0">
                <a:solidFill>
                  <a:schemeClr val="tx2">
                    <a:lumMod val="75000"/>
                  </a:schemeClr>
                </a:solidFill>
              </a:rPr>
              <a:t>Ministero dell’Istruzione</a:t>
            </a:r>
          </a:p>
        </p:txBody>
      </p:sp>
      <p:sp>
        <p:nvSpPr>
          <p:cNvPr id="15" name="Shape 87"/>
          <p:cNvSpPr txBox="1">
            <a:spLocks/>
          </p:cNvSpPr>
          <p:nvPr/>
        </p:nvSpPr>
        <p:spPr>
          <a:xfrm>
            <a:off x="5649732" y="4392763"/>
            <a:ext cx="4531499"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1pPr>
            <a:lvl2pPr marR="0" lvl="1"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2pPr>
            <a:lvl3pPr marR="0" lvl="2" algn="l" rtl="0">
              <a:lnSpc>
                <a:spcPct val="100000"/>
              </a:lnSpc>
              <a:spcBef>
                <a:spcPts val="480"/>
              </a:spcBef>
              <a:spcAft>
                <a:spcPts val="0"/>
              </a:spcAft>
              <a:buClr>
                <a:srgbClr val="999999"/>
              </a:buClr>
              <a:buSzPct val="100000"/>
              <a:buFont typeface="Karla"/>
              <a:buChar char="▹"/>
              <a:defRPr sz="1600" b="0" i="0" u="none" strike="noStrike" cap="none">
                <a:solidFill>
                  <a:srgbClr val="999999"/>
                </a:solidFill>
                <a:latin typeface="Karla"/>
                <a:ea typeface="Karla"/>
                <a:cs typeface="Karla"/>
                <a:sym typeface="Karla"/>
              </a:defRPr>
            </a:lvl3pPr>
            <a:lvl4pPr marR="0" lvl="3"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4pPr>
            <a:lvl5pPr marR="0" lvl="4"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5pPr>
            <a:lvl6pPr marR="0" lvl="5"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6pPr>
            <a:lvl7pPr marR="0" lvl="6"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7pPr>
            <a:lvl8pPr marR="0" lvl="7"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8pPr>
            <a:lvl9pPr marR="0" lvl="8" algn="l" rtl="0">
              <a:lnSpc>
                <a:spcPct val="100000"/>
              </a:lnSpc>
              <a:spcBef>
                <a:spcPts val="360"/>
              </a:spcBef>
              <a:spcAft>
                <a:spcPts val="0"/>
              </a:spcAft>
              <a:buClr>
                <a:srgbClr val="999999"/>
              </a:buClr>
              <a:buSzPct val="100000"/>
              <a:buFont typeface="Karla"/>
              <a:buNone/>
              <a:defRPr sz="1600" b="0" i="0" u="none" strike="noStrike" cap="none">
                <a:solidFill>
                  <a:srgbClr val="999999"/>
                </a:solidFill>
                <a:latin typeface="Karla"/>
                <a:ea typeface="Karla"/>
                <a:cs typeface="Karla"/>
                <a:sym typeface="Karla"/>
              </a:defRPr>
            </a:lvl9pPr>
          </a:lstStyle>
          <a:p>
            <a:pPr>
              <a:spcBef>
                <a:spcPts val="0"/>
              </a:spcBef>
              <a:buNone/>
            </a:pPr>
            <a:endParaRPr lang="en" sz="1200" dirty="0">
              <a:solidFill>
                <a:schemeClr val="bg1"/>
              </a:solidFill>
            </a:endParaRPr>
          </a:p>
        </p:txBody>
      </p:sp>
      <p:sp>
        <p:nvSpPr>
          <p:cNvPr id="8" name="Shape 65"/>
          <p:cNvSpPr txBox="1">
            <a:spLocks/>
          </p:cNvSpPr>
          <p:nvPr/>
        </p:nvSpPr>
        <p:spPr>
          <a:xfrm>
            <a:off x="195208" y="2363056"/>
            <a:ext cx="3999900" cy="863029"/>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 sz="2400" dirty="0">
                <a:solidFill>
                  <a:schemeClr val="accent1">
                    <a:lumMod val="75000"/>
                  </a:schemeClr>
                </a:solidFill>
                <a:latin typeface="+mj-lt"/>
                <a:ea typeface="Karla" panose="020B0604020202020204" charset="0"/>
              </a:rPr>
              <a:t>OM 14 marzo 2022, n. 65 </a:t>
            </a:r>
          </a:p>
        </p:txBody>
      </p:sp>
      <p:sp>
        <p:nvSpPr>
          <p:cNvPr id="9" name="Rettangolo 8"/>
          <p:cNvSpPr/>
          <p:nvPr/>
        </p:nvSpPr>
        <p:spPr>
          <a:xfrm>
            <a:off x="652904" y="3869543"/>
            <a:ext cx="2645100" cy="738664"/>
          </a:xfrm>
          <a:prstGeom prst="rect">
            <a:avLst/>
          </a:prstGeom>
        </p:spPr>
        <p:txBody>
          <a:bodyPr wrap="square">
            <a:spAutoFit/>
          </a:bodyPr>
          <a:lstStyle/>
          <a:p>
            <a:r>
              <a:rPr lang="it-IT" b="1" dirty="0">
                <a:solidFill>
                  <a:srgbClr val="00B0F0"/>
                </a:solidFill>
                <a:latin typeface="Arial" panose="020B0604020202020204" pitchFamily="34" charset="0"/>
                <a:ea typeface="Montserrat"/>
                <a:cs typeface="Arial" panose="020B0604020202020204" pitchFamily="34" charset="0"/>
                <a:sym typeface="Montserrat"/>
              </a:rPr>
              <a:t>Dott.ssa Flaminia Giorda</a:t>
            </a:r>
          </a:p>
          <a:p>
            <a:r>
              <a:rPr lang="it-IT" b="1" dirty="0">
                <a:solidFill>
                  <a:srgbClr val="00B0F0"/>
                </a:solidFill>
                <a:latin typeface="Arial" panose="020B0604020202020204" pitchFamily="34" charset="0"/>
                <a:ea typeface="Montserrat"/>
                <a:cs typeface="Arial" panose="020B0604020202020204" pitchFamily="34" charset="0"/>
                <a:sym typeface="Montserrat"/>
              </a:rPr>
              <a:t>Coordinatrice della Struttura tecnica esami di Stato</a:t>
            </a:r>
            <a:endParaRPr lang="it-IT" dirty="0">
              <a:solidFill>
                <a:srgbClr val="00B0F0"/>
              </a:solidFill>
              <a:latin typeface="Arial" panose="020B0604020202020204" pitchFamily="34" charset="0"/>
              <a:ea typeface="Montserrat"/>
              <a:cs typeface="Arial" panose="020B0604020202020204" pitchFamily="34" charset="0"/>
              <a:sym typeface="Montserrat"/>
            </a:endParaRPr>
          </a:p>
        </p:txBody>
      </p:sp>
      <p:pic>
        <p:nvPicPr>
          <p:cNvPr id="1026" name="Picture 2" descr="D:\Users\mi13679\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11" y="205553"/>
            <a:ext cx="562173" cy="63411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90418" y="889659"/>
            <a:ext cx="3609481" cy="1200329"/>
          </a:xfrm>
          <a:prstGeom prst="rect">
            <a:avLst/>
          </a:prstGeom>
        </p:spPr>
        <p:txBody>
          <a:bodyPr wrap="square">
            <a:spAutoFit/>
          </a:bodyPr>
          <a:lstStyle/>
          <a:p>
            <a:pPr lvl="0" algn="ctr"/>
            <a:r>
              <a:rPr lang="it-IT" sz="2400" b="1" dirty="0">
                <a:solidFill>
                  <a:srgbClr val="00B0F0"/>
                </a:solidFill>
              </a:rPr>
              <a:t>Esami di Stato </a:t>
            </a:r>
          </a:p>
          <a:p>
            <a:pPr lvl="0" algn="ctr"/>
            <a:r>
              <a:rPr lang="it-IT" sz="2400" b="1" dirty="0">
                <a:solidFill>
                  <a:srgbClr val="00B0F0"/>
                </a:solidFill>
              </a:rPr>
              <a:t>nel secondo ciclo  </a:t>
            </a:r>
            <a:br>
              <a:rPr lang="it-IT" sz="2400" b="1" dirty="0">
                <a:solidFill>
                  <a:srgbClr val="00B0F0"/>
                </a:solidFill>
              </a:rPr>
            </a:br>
            <a:r>
              <a:rPr lang="it-IT" sz="2400" b="1" dirty="0" err="1">
                <a:solidFill>
                  <a:srgbClr val="00B0F0"/>
                </a:solidFill>
              </a:rPr>
              <a:t>a.s.</a:t>
            </a:r>
            <a:r>
              <a:rPr lang="it-IT" sz="2400" b="1" dirty="0">
                <a:solidFill>
                  <a:srgbClr val="00B0F0"/>
                </a:solidFill>
              </a:rPr>
              <a:t> 2021/2022</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10 Documento del Consiglio di classe</a:t>
            </a:r>
            <a:endParaRPr lang="it-IT" sz="2000" dirty="0">
              <a:solidFill>
                <a:srgbClr val="00B0F0"/>
              </a:solidFill>
              <a:latin typeface="+mj-lt"/>
            </a:endParaRP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endParaRPr lang="it-IT" dirty="0">
              <a:solidFill>
                <a:schemeClr val="tx1"/>
              </a:solidFill>
              <a:latin typeface="Arial"/>
              <a:cs typeface="Arial"/>
              <a:sym typeface="Arial"/>
            </a:endParaRPr>
          </a:p>
          <a:p>
            <a:pPr lvl="0" algn="just">
              <a:spcBef>
                <a:spcPts val="0"/>
              </a:spcBef>
              <a:buClrTx/>
              <a:buSzTx/>
            </a:pPr>
            <a:r>
              <a:rPr lang="it-IT" sz="1400" dirty="0">
                <a:solidFill>
                  <a:schemeClr val="tx1"/>
                </a:solidFill>
                <a:latin typeface="Arial"/>
                <a:cs typeface="Arial"/>
                <a:sym typeface="Arial"/>
              </a:rPr>
              <a:t>Entro il 15 maggio 2022 il consiglio di classe elabora, ai sensi dell’art. 17, comma 1, del d. lgs. 62/2017, un documento che esplicita i contenuti, i metodi, i mezzi, gli spazi e i tempi del percorso formativo, i criteri, gli strumenti di valutazione adottati e gli obiettivi raggiunti, </a:t>
            </a:r>
            <a:r>
              <a:rPr lang="it-IT" sz="1400" b="1" dirty="0">
                <a:solidFill>
                  <a:schemeClr val="tx1"/>
                </a:solidFill>
                <a:latin typeface="Arial"/>
                <a:cs typeface="Arial"/>
                <a:sym typeface="Arial"/>
              </a:rPr>
              <a:t>anche in ordine alla predisposizione della seconda prova di cui all’articolo 20</a:t>
            </a:r>
            <a:r>
              <a:rPr lang="it-IT" sz="1400" dirty="0">
                <a:solidFill>
                  <a:schemeClr val="tx1"/>
                </a:solidFill>
                <a:latin typeface="Arial"/>
                <a:cs typeface="Arial"/>
                <a:sym typeface="Arial"/>
              </a:rPr>
              <a:t>, nonché ogni altro elemento che lo stesso consiglio di classe ritenga utile e significativo ai fini dello svolgimento dell’esame. </a:t>
            </a:r>
          </a:p>
          <a:p>
            <a:endParaRPr lang="it-IT" dirty="0">
              <a:latin typeface="+mn-lt"/>
            </a:endParaRPr>
          </a:p>
        </p:txBody>
      </p:sp>
    </p:spTree>
    <p:extLst>
      <p:ext uri="{BB962C8B-B14F-4D97-AF65-F5344CB8AC3E}">
        <p14:creationId xmlns:p14="http://schemas.microsoft.com/office/powerpoint/2010/main" val="361782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10 Documento del Consiglio di classe</a:t>
            </a:r>
            <a:endParaRPr lang="it-IT" sz="2000" dirty="0">
              <a:solidFill>
                <a:srgbClr val="00B0F0"/>
              </a:solidFill>
              <a:latin typeface="+mj-lt"/>
            </a:endParaRP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Come già lo scorso anno, a seguito delle novità introdotte dalla legge 20 agosto 2019, n. 92, si prevede che il documento del consiglio di classe evidenzi, per le discipline coinvolte nell’insegnamento trasversale di </a:t>
            </a:r>
            <a:r>
              <a:rPr lang="it-IT" b="1" dirty="0">
                <a:solidFill>
                  <a:schemeClr val="tx1"/>
                </a:solidFill>
                <a:latin typeface="Arial"/>
                <a:cs typeface="Arial"/>
                <a:sym typeface="Arial"/>
              </a:rPr>
              <a:t>Educazione civica</a:t>
            </a:r>
            <a:r>
              <a:rPr lang="it-IT" dirty="0">
                <a:solidFill>
                  <a:schemeClr val="tx1"/>
                </a:solidFill>
                <a:latin typeface="Arial"/>
                <a:cs typeface="Arial"/>
                <a:sym typeface="Arial"/>
              </a:rPr>
              <a:t>, gli </a:t>
            </a:r>
            <a:r>
              <a:rPr lang="it-IT" b="1" dirty="0">
                <a:solidFill>
                  <a:schemeClr val="tx1"/>
                </a:solidFill>
                <a:latin typeface="Arial"/>
                <a:cs typeface="Arial"/>
                <a:sym typeface="Arial"/>
              </a:rPr>
              <a:t>obiettivi specifici di apprendimento ovvero i risultati di apprendimento oggetto di valutazione specifica</a:t>
            </a:r>
            <a:r>
              <a:rPr lang="it-IT" dirty="0">
                <a:solidFill>
                  <a:schemeClr val="tx1"/>
                </a:solidFill>
                <a:latin typeface="Arial"/>
                <a:cs typeface="Arial"/>
                <a:sym typeface="Arial"/>
              </a:rPr>
              <a:t>.</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Al documento possono essere inoltre allegati atti relativi ai percorsi e ai progetti svolti nell’ambito del previgente insegnamento di Cittadinanza e Costituzione (tali attività possono infatti presentare elementi di continuità con l’insegnamento di Educazione civica).</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78300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600"/>
              </a:spcBef>
              <a:buClrTx/>
              <a:buSzTx/>
            </a:pPr>
            <a:r>
              <a:rPr lang="it-IT" dirty="0">
                <a:solidFill>
                  <a:srgbClr val="000000"/>
                </a:solidFill>
                <a:latin typeface="Arial"/>
              </a:rPr>
              <a:t>Per il corrente anno scolastico il credito scolastico è attribuito fino a un massimo di </a:t>
            </a:r>
            <a:r>
              <a:rPr lang="it-IT" b="1" dirty="0">
                <a:solidFill>
                  <a:srgbClr val="000000"/>
                </a:solidFill>
                <a:latin typeface="Arial"/>
              </a:rPr>
              <a:t>cinquanta punti</a:t>
            </a:r>
            <a:r>
              <a:rPr lang="it-IT" dirty="0">
                <a:solidFill>
                  <a:srgbClr val="000000"/>
                </a:solidFill>
                <a:latin typeface="Arial"/>
              </a:rPr>
              <a:t>. </a:t>
            </a:r>
          </a:p>
          <a:p>
            <a:pPr lvl="0" algn="just">
              <a:spcBef>
                <a:spcPts val="600"/>
              </a:spcBef>
              <a:buClrTx/>
              <a:buSzTx/>
            </a:pPr>
            <a:r>
              <a:rPr lang="it-IT" dirty="0">
                <a:solidFill>
                  <a:srgbClr val="000000"/>
                </a:solidFill>
                <a:latin typeface="Arial"/>
              </a:rPr>
              <a:t>I consigli di classe:</a:t>
            </a:r>
          </a:p>
          <a:p>
            <a:pPr lvl="0" algn="just">
              <a:spcBef>
                <a:spcPts val="600"/>
              </a:spcBef>
              <a:buClrTx/>
              <a:buSzTx/>
            </a:pPr>
            <a:r>
              <a:rPr lang="it-IT" b="1" dirty="0">
                <a:solidFill>
                  <a:srgbClr val="000000"/>
                </a:solidFill>
                <a:latin typeface="Arial"/>
              </a:rPr>
              <a:t>attribuiscono</a:t>
            </a:r>
            <a:r>
              <a:rPr lang="it-IT" dirty="0">
                <a:solidFill>
                  <a:srgbClr val="000000"/>
                </a:solidFill>
                <a:latin typeface="Arial"/>
              </a:rPr>
              <a:t> il credito sulla base della </a:t>
            </a:r>
            <a:r>
              <a:rPr lang="it-IT" b="1" dirty="0">
                <a:solidFill>
                  <a:srgbClr val="000000"/>
                </a:solidFill>
                <a:latin typeface="Arial"/>
              </a:rPr>
              <a:t>tabella</a:t>
            </a:r>
            <a:r>
              <a:rPr lang="it-IT" dirty="0">
                <a:solidFill>
                  <a:srgbClr val="000000"/>
                </a:solidFill>
                <a:latin typeface="Arial"/>
              </a:rPr>
              <a:t> di cui all’</a:t>
            </a:r>
            <a:r>
              <a:rPr lang="it-IT" b="1" dirty="0">
                <a:solidFill>
                  <a:srgbClr val="000000"/>
                </a:solidFill>
                <a:latin typeface="Arial"/>
              </a:rPr>
              <a:t>allegato A al d. lgs. 62/2017 </a:t>
            </a:r>
            <a:r>
              <a:rPr lang="it-IT" dirty="0">
                <a:solidFill>
                  <a:srgbClr val="000000"/>
                </a:solidFill>
                <a:latin typeface="Arial"/>
              </a:rPr>
              <a:t>nonché delle indicazioni fornite nell’articolo 11 (tenendo conto anche dell’</a:t>
            </a:r>
            <a:r>
              <a:rPr lang="it-IT" b="1" dirty="0">
                <a:solidFill>
                  <a:srgbClr val="000000"/>
                </a:solidFill>
                <a:latin typeface="Arial"/>
              </a:rPr>
              <a:t>eventuale integrazione </a:t>
            </a:r>
            <a:r>
              <a:rPr lang="it-IT" dirty="0">
                <a:solidFill>
                  <a:srgbClr val="000000"/>
                </a:solidFill>
                <a:latin typeface="Arial"/>
              </a:rPr>
              <a:t>del credito conseguito </a:t>
            </a:r>
            <a:r>
              <a:rPr lang="it-IT" dirty="0" err="1">
                <a:solidFill>
                  <a:srgbClr val="000000"/>
                </a:solidFill>
                <a:latin typeface="Arial"/>
              </a:rPr>
              <a:t>nell’a.s.</a:t>
            </a:r>
            <a:r>
              <a:rPr lang="it-IT" dirty="0">
                <a:solidFill>
                  <a:srgbClr val="000000"/>
                </a:solidFill>
                <a:latin typeface="Arial"/>
              </a:rPr>
              <a:t> 2019/2020 - vedi slide successiva);</a:t>
            </a:r>
          </a:p>
          <a:p>
            <a:pPr lvl="0" algn="just">
              <a:spcBef>
                <a:spcPts val="600"/>
              </a:spcBef>
              <a:buClrTx/>
              <a:buSzTx/>
            </a:pPr>
            <a:r>
              <a:rPr lang="it-IT" dirty="0">
                <a:solidFill>
                  <a:srgbClr val="000000"/>
                </a:solidFill>
                <a:latin typeface="Arial"/>
              </a:rPr>
              <a:t>procedono poi a </a:t>
            </a:r>
            <a:r>
              <a:rPr lang="it-IT" b="1" dirty="0">
                <a:solidFill>
                  <a:srgbClr val="000000"/>
                </a:solidFill>
                <a:latin typeface="Arial"/>
              </a:rPr>
              <a:t>convertire</a:t>
            </a:r>
            <a:r>
              <a:rPr lang="it-IT" dirty="0">
                <a:solidFill>
                  <a:srgbClr val="000000"/>
                </a:solidFill>
                <a:latin typeface="Arial"/>
              </a:rPr>
              <a:t> il credito complessivo espresso in quarantesimi in credito in cinquantesimi, sulla base della </a:t>
            </a:r>
            <a:r>
              <a:rPr lang="it-IT" b="1" dirty="0">
                <a:solidFill>
                  <a:srgbClr val="000000"/>
                </a:solidFill>
                <a:latin typeface="Arial"/>
              </a:rPr>
              <a:t>tabella 1 di cui all’allegato C all’ordinanza</a:t>
            </a:r>
            <a:r>
              <a:rPr lang="it-IT" dirty="0">
                <a:solidFill>
                  <a:srgbClr val="000000"/>
                </a:solidFill>
                <a:latin typeface="Arial"/>
              </a:rPr>
              <a:t>. </a:t>
            </a:r>
          </a:p>
          <a:p>
            <a:pPr lvl="0" algn="just">
              <a:spcBef>
                <a:spcPts val="600"/>
              </a:spcBef>
              <a:buClrTx/>
              <a:buSzTx/>
            </a:pPr>
            <a:endParaRPr lang="it-IT" dirty="0">
              <a:solidFill>
                <a:srgbClr val="000000"/>
              </a:solidFill>
              <a:latin typeface="Arial"/>
            </a:endParaRPr>
          </a:p>
        </p:txBody>
      </p:sp>
    </p:spTree>
    <p:extLst>
      <p:ext uri="{BB962C8B-B14F-4D97-AF65-F5344CB8AC3E}">
        <p14:creationId xmlns:p14="http://schemas.microsoft.com/office/powerpoint/2010/main" val="229715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 eventuale integrazione a. s. 2019/2020</a:t>
            </a:r>
          </a:p>
          <a:p>
            <a:r>
              <a:rPr lang="it-IT" dirty="0">
                <a:solidFill>
                  <a:srgbClr val="00B0F0"/>
                </a:solidFill>
                <a:latin typeface="+mj-lt"/>
              </a:rPr>
              <a:t> </a:t>
            </a:r>
          </a:p>
          <a:p>
            <a:endParaRPr lang="it-IT" dirty="0">
              <a:solidFill>
                <a:srgbClr val="00B0F0"/>
              </a:solidFill>
              <a:latin typeface="+mj-lt"/>
            </a:endParaRPr>
          </a:p>
        </p:txBody>
      </p:sp>
      <p:sp>
        <p:nvSpPr>
          <p:cNvPr id="3" name="Segnaposto testo 2"/>
          <p:cNvSpPr>
            <a:spLocks noGrp="1"/>
          </p:cNvSpPr>
          <p:nvPr>
            <p:ph type="body" sz="quarter" idx="11"/>
          </p:nvPr>
        </p:nvSpPr>
        <p:spPr>
          <a:xfrm>
            <a:off x="654050" y="1226127"/>
            <a:ext cx="6183313" cy="3254433"/>
          </a:xfrm>
        </p:spPr>
        <p:txBody>
          <a:bodyPr/>
          <a:lstStyle/>
          <a:p>
            <a:pPr lvl="0" algn="just">
              <a:spcBef>
                <a:spcPts val="600"/>
              </a:spcBef>
              <a:buClrTx/>
              <a:buSzTx/>
            </a:pPr>
            <a:r>
              <a:rPr lang="it-IT" dirty="0">
                <a:solidFill>
                  <a:srgbClr val="000000"/>
                </a:solidFill>
                <a:latin typeface="Arial"/>
              </a:rPr>
              <a:t>L’articolo 4 comma 4 dell’OM 11/2020 prevedeva la possibilità di un’</a:t>
            </a:r>
            <a:r>
              <a:rPr lang="it-IT" b="1" dirty="0">
                <a:solidFill>
                  <a:srgbClr val="000000"/>
                </a:solidFill>
                <a:latin typeface="Arial"/>
              </a:rPr>
              <a:t>eventuale integrazione, </a:t>
            </a:r>
            <a:r>
              <a:rPr lang="it-IT" dirty="0">
                <a:solidFill>
                  <a:srgbClr val="000000"/>
                </a:solidFill>
                <a:latin typeface="Arial"/>
              </a:rPr>
              <a:t>in misura non superiore a 1 punto (nota 28 maggio 2020 n. 8464), del credito conseguito nel 2020:</a:t>
            </a:r>
          </a:p>
          <a:p>
            <a:pPr lvl="0" algn="just">
              <a:spcBef>
                <a:spcPts val="600"/>
              </a:spcBef>
              <a:buClrTx/>
              <a:buSzTx/>
            </a:pPr>
            <a:r>
              <a:rPr lang="it-IT" sz="1200" i="1" dirty="0">
                <a:solidFill>
                  <a:srgbClr val="000000"/>
                </a:solidFill>
                <a:latin typeface="Arial"/>
              </a:rPr>
              <a:t>Nel caso di </a:t>
            </a:r>
            <a:r>
              <a:rPr lang="it-IT" sz="1200" b="1" i="1" dirty="0">
                <a:solidFill>
                  <a:srgbClr val="000000"/>
                </a:solidFill>
                <a:latin typeface="Arial"/>
              </a:rPr>
              <a:t>media inferiore a sei decimi </a:t>
            </a:r>
            <a:r>
              <a:rPr lang="it-IT" sz="1200" i="1" dirty="0">
                <a:solidFill>
                  <a:srgbClr val="000000"/>
                </a:solidFill>
                <a:latin typeface="Arial"/>
              </a:rPr>
              <a:t>per il terzo o il quarto anno, è attribuito un credito </a:t>
            </a:r>
            <a:r>
              <a:rPr lang="it-IT" sz="1200" b="1" i="1" dirty="0">
                <a:solidFill>
                  <a:srgbClr val="000000"/>
                </a:solidFill>
                <a:latin typeface="Arial"/>
              </a:rPr>
              <a:t>pari a 6</a:t>
            </a:r>
            <a:r>
              <a:rPr lang="it-IT" sz="1200" i="1" dirty="0">
                <a:solidFill>
                  <a:srgbClr val="000000"/>
                </a:solidFill>
                <a:latin typeface="Arial"/>
              </a:rPr>
              <a:t>, </a:t>
            </a:r>
            <a:r>
              <a:rPr lang="it-IT" sz="1200" b="1" i="1" dirty="0">
                <a:solidFill>
                  <a:srgbClr val="000000"/>
                </a:solidFill>
                <a:latin typeface="Arial"/>
              </a:rPr>
              <a:t>fatta salva la possibilità di integrarlo</a:t>
            </a:r>
            <a:r>
              <a:rPr lang="it-IT" sz="1200" i="1" dirty="0">
                <a:solidFill>
                  <a:srgbClr val="000000"/>
                </a:solidFill>
                <a:latin typeface="Arial"/>
              </a:rPr>
              <a:t>, con riferimento all’allegato A al Decreto legislativo corrispondente alla classe frequentata nell’anno scolastico 2019/2020, </a:t>
            </a:r>
            <a:r>
              <a:rPr lang="it-IT" sz="1200" b="1" i="1" dirty="0">
                <a:solidFill>
                  <a:srgbClr val="000000"/>
                </a:solidFill>
                <a:latin typeface="Arial"/>
              </a:rPr>
              <a:t>nello scrutinio finale relativo all’anno scolastico 2020/21</a:t>
            </a:r>
            <a:r>
              <a:rPr lang="it-IT" sz="1200" i="1" dirty="0">
                <a:solidFill>
                  <a:srgbClr val="000000"/>
                </a:solidFill>
                <a:latin typeface="Arial"/>
              </a:rPr>
              <a:t>, con riguardo al piano di apprendimento individualizzato di cui all’articolo 6, comma 1. </a:t>
            </a:r>
            <a:r>
              <a:rPr lang="it-IT" sz="1200" b="1" i="1" dirty="0">
                <a:solidFill>
                  <a:srgbClr val="000000"/>
                </a:solidFill>
                <a:latin typeface="Arial"/>
              </a:rPr>
              <a:t>La medesima possibilità di integrazione dei credit</a:t>
            </a:r>
            <a:r>
              <a:rPr lang="it-IT" sz="1200" i="1" dirty="0">
                <a:solidFill>
                  <a:srgbClr val="000000"/>
                </a:solidFill>
                <a:latin typeface="Arial"/>
              </a:rPr>
              <a:t>i è </a:t>
            </a:r>
            <a:r>
              <a:rPr lang="it-IT" sz="1200" b="1" i="1" dirty="0">
                <a:solidFill>
                  <a:srgbClr val="000000"/>
                </a:solidFill>
                <a:latin typeface="Arial"/>
              </a:rPr>
              <a:t>comunque consentita</a:t>
            </a:r>
            <a:r>
              <a:rPr lang="it-IT" sz="1200" i="1" dirty="0">
                <a:solidFill>
                  <a:srgbClr val="000000"/>
                </a:solidFill>
                <a:latin typeface="Arial"/>
              </a:rPr>
              <a:t>, con le tempistiche e le modalità già descritte, </a:t>
            </a:r>
            <a:r>
              <a:rPr lang="it-IT" sz="1200" b="1" i="1" dirty="0">
                <a:solidFill>
                  <a:srgbClr val="000000"/>
                </a:solidFill>
                <a:latin typeface="Arial"/>
              </a:rPr>
              <a:t>per tutti gli studenti</a:t>
            </a:r>
            <a:r>
              <a:rPr lang="it-IT" sz="1200" i="1" dirty="0">
                <a:solidFill>
                  <a:srgbClr val="000000"/>
                </a:solidFill>
                <a:latin typeface="Arial"/>
              </a:rPr>
              <a:t>, </a:t>
            </a:r>
            <a:r>
              <a:rPr lang="it-IT" sz="1200" b="1" i="1" dirty="0">
                <a:solidFill>
                  <a:srgbClr val="000000"/>
                </a:solidFill>
                <a:latin typeface="Arial"/>
              </a:rPr>
              <a:t>anche</a:t>
            </a:r>
            <a:r>
              <a:rPr lang="it-IT" sz="1200" i="1" dirty="0">
                <a:solidFill>
                  <a:srgbClr val="000000"/>
                </a:solidFill>
                <a:latin typeface="Arial"/>
              </a:rPr>
              <a:t> se ammessi </a:t>
            </a:r>
            <a:r>
              <a:rPr lang="it-IT" sz="1200" b="1" i="1" dirty="0">
                <a:solidFill>
                  <a:srgbClr val="000000"/>
                </a:solidFill>
                <a:latin typeface="Arial"/>
              </a:rPr>
              <a:t>con media non inferiore a sei decimi</a:t>
            </a:r>
            <a:r>
              <a:rPr lang="it-IT" sz="1200" i="1" dirty="0">
                <a:solidFill>
                  <a:srgbClr val="000000"/>
                </a:solidFill>
                <a:latin typeface="Arial"/>
              </a:rPr>
              <a:t>, secondo criteri stabiliti dal collegio docenti.</a:t>
            </a:r>
          </a:p>
          <a:p>
            <a:pPr lvl="0" algn="just">
              <a:spcBef>
                <a:spcPts val="600"/>
              </a:spcBef>
              <a:buClrTx/>
              <a:buSzTx/>
            </a:pPr>
            <a:r>
              <a:rPr lang="it-IT" dirty="0">
                <a:solidFill>
                  <a:srgbClr val="000000"/>
                </a:solidFill>
                <a:latin typeface="Arial"/>
              </a:rPr>
              <a:t>Se la possibilità di integrare il credito non è stata presa in considerazione </a:t>
            </a:r>
            <a:r>
              <a:rPr lang="it-IT" dirty="0" err="1">
                <a:solidFill>
                  <a:srgbClr val="000000"/>
                </a:solidFill>
                <a:latin typeface="Arial"/>
              </a:rPr>
              <a:t>nell’a.s.</a:t>
            </a:r>
            <a:r>
              <a:rPr lang="it-IT" dirty="0">
                <a:solidFill>
                  <a:srgbClr val="000000"/>
                </a:solidFill>
                <a:latin typeface="Arial"/>
              </a:rPr>
              <a:t> 2020/2021, si ritiene che si possa farlo nello scrutinio finale del corrente anno scolastico.</a:t>
            </a:r>
          </a:p>
        </p:txBody>
      </p:sp>
    </p:spTree>
    <p:extLst>
      <p:ext uri="{BB962C8B-B14F-4D97-AF65-F5344CB8AC3E}">
        <p14:creationId xmlns:p14="http://schemas.microsoft.com/office/powerpoint/2010/main" val="107536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7"/>
            <a:ext cx="6113123" cy="440224"/>
          </a:xfrm>
        </p:spPr>
        <p:txBody>
          <a:bodyPr/>
          <a:lstStyle/>
          <a:p>
            <a:pPr algn="ctr">
              <a:spcBef>
                <a:spcPts val="0"/>
              </a:spcBef>
            </a:pPr>
            <a:r>
              <a:rPr lang="it-IT" sz="2000" dirty="0">
                <a:solidFill>
                  <a:srgbClr val="00B0F0"/>
                </a:solidFill>
                <a:latin typeface="+mj-lt"/>
              </a:rPr>
              <a:t>Tabella di conversione</a:t>
            </a:r>
          </a:p>
          <a:p>
            <a:r>
              <a:rPr lang="it-IT" dirty="0">
                <a:solidFill>
                  <a:srgbClr val="00B0F0"/>
                </a:solidFill>
                <a:latin typeface="+mj-lt"/>
              </a:rPr>
              <a:t> </a:t>
            </a:r>
          </a:p>
        </p:txBody>
      </p:sp>
      <p:sp>
        <p:nvSpPr>
          <p:cNvPr id="3" name="Segnaposto testo 2"/>
          <p:cNvSpPr>
            <a:spLocks noGrp="1"/>
          </p:cNvSpPr>
          <p:nvPr>
            <p:ph type="body" sz="quarter" idx="11"/>
          </p:nvPr>
        </p:nvSpPr>
        <p:spPr>
          <a:xfrm>
            <a:off x="654051" y="976045"/>
            <a:ext cx="6548133" cy="3504515"/>
          </a:xfrm>
        </p:spPr>
        <p:txBody>
          <a:bodyPr/>
          <a:lstStyle/>
          <a:p>
            <a:pPr lvl="0" algn="just">
              <a:spcBef>
                <a:spcPts val="0"/>
              </a:spcBef>
              <a:buClrTx/>
              <a:buSzTx/>
            </a:pPr>
            <a:r>
              <a:rPr lang="it-IT" sz="1400" b="1" dirty="0">
                <a:solidFill>
                  <a:srgbClr val="000000"/>
                </a:solidFill>
                <a:latin typeface="Arial"/>
              </a:rPr>
              <a:t>Allegato C Tabella 1 conversione del credito scolastico complessivo</a:t>
            </a:r>
          </a:p>
          <a:p>
            <a:pPr lvl="0" algn="just">
              <a:spcBef>
                <a:spcPts val="0"/>
              </a:spcBef>
              <a:buClrTx/>
              <a:buSzTx/>
            </a:pPr>
            <a:endParaRPr lang="it-IT" sz="1400" b="1" dirty="0">
              <a:solidFill>
                <a:srgbClr val="000000"/>
              </a:solidFill>
              <a:latin typeface="Arial"/>
            </a:endParaRPr>
          </a:p>
        </p:txBody>
      </p:sp>
      <p:graphicFrame>
        <p:nvGraphicFramePr>
          <p:cNvPr id="8" name="Tabella 7">
            <a:extLst>
              <a:ext uri="{FF2B5EF4-FFF2-40B4-BE49-F238E27FC236}">
                <a16:creationId xmlns:a16="http://schemas.microsoft.com/office/drawing/2014/main" id="{2AA8C25E-F387-4B02-8E55-5EDFCA4E4D4C}"/>
              </a:ext>
            </a:extLst>
          </p:cNvPr>
          <p:cNvGraphicFramePr>
            <a:graphicFrameLocks noGrp="1"/>
          </p:cNvGraphicFramePr>
          <p:nvPr>
            <p:extLst>
              <p:ext uri="{D42A27DB-BD31-4B8C-83A1-F6EECF244321}">
                <p14:modId xmlns:p14="http://schemas.microsoft.com/office/powerpoint/2010/main" val="618143121"/>
              </p:ext>
            </p:extLst>
          </p:nvPr>
        </p:nvGraphicFramePr>
        <p:xfrm>
          <a:off x="3027219" y="1518058"/>
          <a:ext cx="1475508" cy="3059205"/>
        </p:xfrm>
        <a:graphic>
          <a:graphicData uri="http://schemas.openxmlformats.org/drawingml/2006/table">
            <a:tbl>
              <a:tblPr firstRow="1" firstCol="1" bandRow="1">
                <a:tableStyleId>{257AE10F-FF9C-4A6C-8CAD-FF3E26B48DA4}</a:tableStyleId>
              </a:tblPr>
              <a:tblGrid>
                <a:gridCol w="736712">
                  <a:extLst>
                    <a:ext uri="{9D8B030D-6E8A-4147-A177-3AD203B41FA5}">
                      <a16:colId xmlns:a16="http://schemas.microsoft.com/office/drawing/2014/main" val="2966336983"/>
                    </a:ext>
                  </a:extLst>
                </a:gridCol>
                <a:gridCol w="738796">
                  <a:extLst>
                    <a:ext uri="{9D8B030D-6E8A-4147-A177-3AD203B41FA5}">
                      <a16:colId xmlns:a16="http://schemas.microsoft.com/office/drawing/2014/main" val="1010767425"/>
                    </a:ext>
                  </a:extLst>
                </a:gridCol>
              </a:tblGrid>
              <a:tr h="259105">
                <a:tc>
                  <a:txBody>
                    <a:bodyPr/>
                    <a:lstStyle/>
                    <a:p>
                      <a:pPr>
                        <a:lnSpc>
                          <a:spcPct val="107000"/>
                        </a:lnSpc>
                        <a:spcAft>
                          <a:spcPts val="0"/>
                        </a:spcAft>
                      </a:pPr>
                      <a:r>
                        <a:rPr lang="it-IT" sz="600" b="1" dirty="0">
                          <a:effectLst/>
                        </a:rPr>
                        <a:t>Punteggio </a:t>
                      </a:r>
                    </a:p>
                    <a:p>
                      <a:pPr>
                        <a:lnSpc>
                          <a:spcPct val="107000"/>
                        </a:lnSpc>
                        <a:spcAft>
                          <a:spcPts val="0"/>
                        </a:spcAft>
                      </a:pPr>
                      <a:r>
                        <a:rPr lang="it-IT" sz="600" b="1" dirty="0">
                          <a:effectLst/>
                        </a:rPr>
                        <a:t>in 40esimi</a:t>
                      </a:r>
                      <a:endParaRPr lang="it-IT" sz="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marR="0" algn="l" rtl="0">
                        <a:lnSpc>
                          <a:spcPct val="107000"/>
                        </a:lnSpc>
                        <a:spcBef>
                          <a:spcPts val="0"/>
                        </a:spcBef>
                        <a:spcAft>
                          <a:spcPts val="0"/>
                        </a:spcAft>
                        <a:buNone/>
                      </a:pPr>
                      <a:r>
                        <a:rPr lang="it-IT" sz="600" b="1" i="0" u="none" strike="noStrike" cap="none" dirty="0">
                          <a:solidFill>
                            <a:schemeClr val="tx1"/>
                          </a:solidFill>
                          <a:effectLst/>
                          <a:latin typeface="+mn-lt"/>
                          <a:ea typeface="+mn-ea"/>
                          <a:cs typeface="+mn-cs"/>
                          <a:sym typeface="Arial"/>
                        </a:rPr>
                        <a:t>Punteggio </a:t>
                      </a:r>
                    </a:p>
                    <a:p>
                      <a:pPr marR="0" algn="l" rtl="0">
                        <a:lnSpc>
                          <a:spcPct val="107000"/>
                        </a:lnSpc>
                        <a:spcBef>
                          <a:spcPts val="0"/>
                        </a:spcBef>
                        <a:spcAft>
                          <a:spcPts val="0"/>
                        </a:spcAft>
                        <a:buNone/>
                      </a:pPr>
                      <a:r>
                        <a:rPr lang="it-IT" sz="600" b="1" i="0" u="none" strike="noStrike" cap="none" dirty="0">
                          <a:solidFill>
                            <a:schemeClr val="tx1"/>
                          </a:solidFill>
                          <a:effectLst/>
                          <a:latin typeface="+mn-lt"/>
                          <a:ea typeface="+mn-ea"/>
                          <a:cs typeface="+mn-cs"/>
                          <a:sym typeface="Arial"/>
                        </a:rPr>
                        <a:t>in 50esimi</a:t>
                      </a:r>
                    </a:p>
                  </a:txBody>
                  <a:tcPr marL="39858" marR="39858" marT="0" marB="0"/>
                </a:tc>
                <a:extLst>
                  <a:ext uri="{0D108BD9-81ED-4DB2-BD59-A6C34878D82A}">
                    <a16:rowId xmlns:a16="http://schemas.microsoft.com/office/drawing/2014/main" val="3260447866"/>
                  </a:ext>
                </a:extLst>
              </a:tr>
              <a:tr h="140005">
                <a:tc>
                  <a:txBody>
                    <a:bodyPr/>
                    <a:lstStyle/>
                    <a:p>
                      <a:pPr>
                        <a:lnSpc>
                          <a:spcPct val="107000"/>
                        </a:lnSpc>
                        <a:spcAft>
                          <a:spcPts val="800"/>
                        </a:spcAft>
                      </a:pPr>
                      <a:r>
                        <a:rPr lang="it-IT" sz="600" b="1">
                          <a:effectLst/>
                        </a:rPr>
                        <a:t>21</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26</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558002794"/>
                  </a:ext>
                </a:extLst>
              </a:tr>
              <a:tr h="140005">
                <a:tc>
                  <a:txBody>
                    <a:bodyPr/>
                    <a:lstStyle/>
                    <a:p>
                      <a:pPr>
                        <a:lnSpc>
                          <a:spcPct val="107000"/>
                        </a:lnSpc>
                        <a:spcAft>
                          <a:spcPts val="800"/>
                        </a:spcAft>
                      </a:pPr>
                      <a:r>
                        <a:rPr lang="it-IT" sz="600" b="1">
                          <a:effectLst/>
                        </a:rPr>
                        <a:t>22</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28</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309666405"/>
                  </a:ext>
                </a:extLst>
              </a:tr>
              <a:tr h="140005">
                <a:tc>
                  <a:txBody>
                    <a:bodyPr/>
                    <a:lstStyle/>
                    <a:p>
                      <a:pPr>
                        <a:lnSpc>
                          <a:spcPct val="107000"/>
                        </a:lnSpc>
                        <a:spcAft>
                          <a:spcPts val="800"/>
                        </a:spcAft>
                      </a:pPr>
                      <a:r>
                        <a:rPr lang="it-IT" sz="600" b="1">
                          <a:effectLst/>
                        </a:rPr>
                        <a:t>23</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29</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277528842"/>
                  </a:ext>
                </a:extLst>
              </a:tr>
              <a:tr h="140005">
                <a:tc>
                  <a:txBody>
                    <a:bodyPr/>
                    <a:lstStyle/>
                    <a:p>
                      <a:pPr>
                        <a:lnSpc>
                          <a:spcPct val="107000"/>
                        </a:lnSpc>
                        <a:spcAft>
                          <a:spcPts val="800"/>
                        </a:spcAft>
                      </a:pPr>
                      <a:r>
                        <a:rPr lang="it-IT" sz="600" b="1">
                          <a:effectLst/>
                        </a:rPr>
                        <a:t>24</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30</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806480454"/>
                  </a:ext>
                </a:extLst>
              </a:tr>
              <a:tr h="140005">
                <a:tc>
                  <a:txBody>
                    <a:bodyPr/>
                    <a:lstStyle/>
                    <a:p>
                      <a:pPr>
                        <a:lnSpc>
                          <a:spcPct val="107000"/>
                        </a:lnSpc>
                        <a:spcAft>
                          <a:spcPts val="800"/>
                        </a:spcAft>
                      </a:pPr>
                      <a:r>
                        <a:rPr lang="it-IT" sz="600" b="1">
                          <a:effectLst/>
                        </a:rPr>
                        <a:t>25</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31</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734653894"/>
                  </a:ext>
                </a:extLst>
              </a:tr>
              <a:tr h="140005">
                <a:tc>
                  <a:txBody>
                    <a:bodyPr/>
                    <a:lstStyle/>
                    <a:p>
                      <a:pPr>
                        <a:lnSpc>
                          <a:spcPct val="107000"/>
                        </a:lnSpc>
                        <a:spcAft>
                          <a:spcPts val="800"/>
                        </a:spcAft>
                      </a:pPr>
                      <a:r>
                        <a:rPr lang="it-IT" sz="600" b="1">
                          <a:effectLst/>
                        </a:rPr>
                        <a:t>26</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33</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919554168"/>
                  </a:ext>
                </a:extLst>
              </a:tr>
              <a:tr h="140005">
                <a:tc>
                  <a:txBody>
                    <a:bodyPr/>
                    <a:lstStyle/>
                    <a:p>
                      <a:pPr>
                        <a:lnSpc>
                          <a:spcPct val="107000"/>
                        </a:lnSpc>
                        <a:spcAft>
                          <a:spcPts val="800"/>
                        </a:spcAft>
                      </a:pPr>
                      <a:r>
                        <a:rPr lang="it-IT" sz="600" b="1">
                          <a:effectLst/>
                        </a:rPr>
                        <a:t>27</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34</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329893096"/>
                  </a:ext>
                </a:extLst>
              </a:tr>
              <a:tr h="140005">
                <a:tc>
                  <a:txBody>
                    <a:bodyPr/>
                    <a:lstStyle/>
                    <a:p>
                      <a:pPr>
                        <a:lnSpc>
                          <a:spcPct val="107000"/>
                        </a:lnSpc>
                        <a:spcAft>
                          <a:spcPts val="800"/>
                        </a:spcAft>
                      </a:pPr>
                      <a:r>
                        <a:rPr lang="it-IT" sz="600" b="1">
                          <a:effectLst/>
                        </a:rPr>
                        <a:t>28</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35</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849638953"/>
                  </a:ext>
                </a:extLst>
              </a:tr>
              <a:tr h="140005">
                <a:tc>
                  <a:txBody>
                    <a:bodyPr/>
                    <a:lstStyle/>
                    <a:p>
                      <a:pPr>
                        <a:lnSpc>
                          <a:spcPct val="107000"/>
                        </a:lnSpc>
                        <a:spcAft>
                          <a:spcPts val="800"/>
                        </a:spcAft>
                      </a:pPr>
                      <a:r>
                        <a:rPr lang="it-IT" sz="600" b="1">
                          <a:effectLst/>
                        </a:rPr>
                        <a:t>29</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36</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154775943"/>
                  </a:ext>
                </a:extLst>
              </a:tr>
              <a:tr h="140005">
                <a:tc>
                  <a:txBody>
                    <a:bodyPr/>
                    <a:lstStyle/>
                    <a:p>
                      <a:pPr>
                        <a:lnSpc>
                          <a:spcPct val="107000"/>
                        </a:lnSpc>
                        <a:spcAft>
                          <a:spcPts val="800"/>
                        </a:spcAft>
                      </a:pPr>
                      <a:r>
                        <a:rPr lang="it-IT" sz="600" b="1">
                          <a:effectLst/>
                        </a:rPr>
                        <a:t>30</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38</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421809275"/>
                  </a:ext>
                </a:extLst>
              </a:tr>
              <a:tr h="140005">
                <a:tc>
                  <a:txBody>
                    <a:bodyPr/>
                    <a:lstStyle/>
                    <a:p>
                      <a:pPr>
                        <a:lnSpc>
                          <a:spcPct val="107000"/>
                        </a:lnSpc>
                        <a:spcAft>
                          <a:spcPts val="800"/>
                        </a:spcAft>
                      </a:pPr>
                      <a:r>
                        <a:rPr lang="it-IT" sz="600" b="1">
                          <a:effectLst/>
                        </a:rPr>
                        <a:t>31</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39</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87903487"/>
                  </a:ext>
                </a:extLst>
              </a:tr>
              <a:tr h="140005">
                <a:tc>
                  <a:txBody>
                    <a:bodyPr/>
                    <a:lstStyle/>
                    <a:p>
                      <a:pPr>
                        <a:lnSpc>
                          <a:spcPct val="107000"/>
                        </a:lnSpc>
                        <a:spcAft>
                          <a:spcPts val="800"/>
                        </a:spcAft>
                      </a:pPr>
                      <a:r>
                        <a:rPr lang="it-IT" sz="600" b="1">
                          <a:effectLst/>
                        </a:rPr>
                        <a:t>32</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40</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724442146"/>
                  </a:ext>
                </a:extLst>
              </a:tr>
              <a:tr h="140005">
                <a:tc>
                  <a:txBody>
                    <a:bodyPr/>
                    <a:lstStyle/>
                    <a:p>
                      <a:pPr>
                        <a:lnSpc>
                          <a:spcPct val="107000"/>
                        </a:lnSpc>
                        <a:spcAft>
                          <a:spcPts val="800"/>
                        </a:spcAft>
                      </a:pPr>
                      <a:r>
                        <a:rPr lang="it-IT" sz="600" b="1">
                          <a:effectLst/>
                        </a:rPr>
                        <a:t>33</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41</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350213589"/>
                  </a:ext>
                </a:extLst>
              </a:tr>
              <a:tr h="140005">
                <a:tc>
                  <a:txBody>
                    <a:bodyPr/>
                    <a:lstStyle/>
                    <a:p>
                      <a:pPr>
                        <a:lnSpc>
                          <a:spcPct val="107000"/>
                        </a:lnSpc>
                        <a:spcAft>
                          <a:spcPts val="800"/>
                        </a:spcAft>
                      </a:pPr>
                      <a:r>
                        <a:rPr lang="it-IT" sz="600" b="1">
                          <a:effectLst/>
                        </a:rPr>
                        <a:t>34</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43</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531947842"/>
                  </a:ext>
                </a:extLst>
              </a:tr>
              <a:tr h="140005">
                <a:tc>
                  <a:txBody>
                    <a:bodyPr/>
                    <a:lstStyle/>
                    <a:p>
                      <a:pPr>
                        <a:lnSpc>
                          <a:spcPct val="107000"/>
                        </a:lnSpc>
                        <a:spcAft>
                          <a:spcPts val="800"/>
                        </a:spcAft>
                      </a:pPr>
                      <a:r>
                        <a:rPr lang="it-IT" sz="600" b="1">
                          <a:effectLst/>
                        </a:rPr>
                        <a:t>35</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44</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893595846"/>
                  </a:ext>
                </a:extLst>
              </a:tr>
              <a:tr h="140005">
                <a:tc>
                  <a:txBody>
                    <a:bodyPr/>
                    <a:lstStyle/>
                    <a:p>
                      <a:pPr>
                        <a:lnSpc>
                          <a:spcPct val="107000"/>
                        </a:lnSpc>
                        <a:spcAft>
                          <a:spcPts val="800"/>
                        </a:spcAft>
                      </a:pPr>
                      <a:r>
                        <a:rPr lang="it-IT" sz="600" b="1">
                          <a:effectLst/>
                        </a:rPr>
                        <a:t>36</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45</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458066960"/>
                  </a:ext>
                </a:extLst>
              </a:tr>
              <a:tr h="140005">
                <a:tc>
                  <a:txBody>
                    <a:bodyPr/>
                    <a:lstStyle/>
                    <a:p>
                      <a:pPr>
                        <a:lnSpc>
                          <a:spcPct val="107000"/>
                        </a:lnSpc>
                        <a:spcAft>
                          <a:spcPts val="800"/>
                        </a:spcAft>
                      </a:pPr>
                      <a:r>
                        <a:rPr lang="it-IT" sz="600" b="1">
                          <a:effectLst/>
                        </a:rPr>
                        <a:t>37</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46</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471735819"/>
                  </a:ext>
                </a:extLst>
              </a:tr>
              <a:tr h="140005">
                <a:tc>
                  <a:txBody>
                    <a:bodyPr/>
                    <a:lstStyle/>
                    <a:p>
                      <a:pPr>
                        <a:lnSpc>
                          <a:spcPct val="107000"/>
                        </a:lnSpc>
                        <a:spcAft>
                          <a:spcPts val="800"/>
                        </a:spcAft>
                      </a:pPr>
                      <a:r>
                        <a:rPr lang="it-IT" sz="600" b="1">
                          <a:effectLst/>
                        </a:rPr>
                        <a:t>38</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48</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691883702"/>
                  </a:ext>
                </a:extLst>
              </a:tr>
              <a:tr h="140005">
                <a:tc>
                  <a:txBody>
                    <a:bodyPr/>
                    <a:lstStyle/>
                    <a:p>
                      <a:pPr>
                        <a:lnSpc>
                          <a:spcPct val="107000"/>
                        </a:lnSpc>
                        <a:spcAft>
                          <a:spcPts val="800"/>
                        </a:spcAft>
                      </a:pPr>
                      <a:r>
                        <a:rPr lang="it-IT" sz="600" b="1">
                          <a:effectLst/>
                        </a:rPr>
                        <a:t>39</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a:effectLst/>
                        </a:rPr>
                        <a:t>49</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871443692"/>
                  </a:ext>
                </a:extLst>
              </a:tr>
              <a:tr h="140005">
                <a:tc>
                  <a:txBody>
                    <a:bodyPr/>
                    <a:lstStyle/>
                    <a:p>
                      <a:pPr>
                        <a:lnSpc>
                          <a:spcPct val="107000"/>
                        </a:lnSpc>
                        <a:spcAft>
                          <a:spcPts val="800"/>
                        </a:spcAft>
                      </a:pPr>
                      <a:r>
                        <a:rPr lang="it-IT" sz="600" b="1">
                          <a:effectLst/>
                        </a:rPr>
                        <a:t>40</a:t>
                      </a:r>
                      <a:endParaRPr lang="it-IT" sz="600" b="1">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b="1" dirty="0">
                          <a:effectLst/>
                        </a:rPr>
                        <a:t>50</a:t>
                      </a:r>
                      <a:endParaRPr lang="it-IT" sz="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990194599"/>
                  </a:ext>
                </a:extLst>
              </a:tr>
            </a:tbl>
          </a:graphicData>
        </a:graphic>
      </p:graphicFrame>
    </p:spTree>
    <p:extLst>
      <p:ext uri="{BB962C8B-B14F-4D97-AF65-F5344CB8AC3E}">
        <p14:creationId xmlns:p14="http://schemas.microsoft.com/office/powerpoint/2010/main" val="307190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11 Credito scolastico </a:t>
            </a:r>
            <a:r>
              <a:rPr lang="it-IT" sz="2000" dirty="0" err="1">
                <a:solidFill>
                  <a:srgbClr val="00B0F0"/>
                </a:solidFill>
                <a:latin typeface="+mj-lt"/>
              </a:rPr>
              <a:t>IdA</a:t>
            </a:r>
            <a:endParaRPr lang="it-IT" sz="2000" dirty="0">
              <a:solidFill>
                <a:srgbClr val="00B0F0"/>
              </a:solidFill>
              <a:latin typeface="+mj-lt"/>
            </a:endParaRP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spcAft>
                <a:spcPts val="600"/>
              </a:spcAft>
              <a:buClrTx/>
              <a:buSzTx/>
            </a:pPr>
            <a:r>
              <a:rPr lang="it-IT" sz="1400" dirty="0">
                <a:solidFill>
                  <a:srgbClr val="000000"/>
                </a:solidFill>
                <a:latin typeface="Arial"/>
              </a:rPr>
              <a:t>Per i </a:t>
            </a:r>
            <a:r>
              <a:rPr lang="it-IT" sz="1400" b="1" dirty="0">
                <a:solidFill>
                  <a:srgbClr val="000000"/>
                </a:solidFill>
                <a:latin typeface="Arial"/>
              </a:rPr>
              <a:t>candidati dei percorsi di istruzione per gli adulti di secondo livello</a:t>
            </a:r>
            <a:r>
              <a:rPr lang="it-IT" sz="1400" dirty="0">
                <a:solidFill>
                  <a:srgbClr val="000000"/>
                </a:solidFill>
                <a:latin typeface="Arial"/>
              </a:rPr>
              <a:t>, il credito scolastico è attribuito con le seguenti modalità:</a:t>
            </a:r>
          </a:p>
          <a:p>
            <a:pPr lvl="0" algn="just">
              <a:spcBef>
                <a:spcPts val="0"/>
              </a:spcBef>
              <a:spcAft>
                <a:spcPts val="600"/>
              </a:spcAft>
              <a:buClrTx/>
              <a:buSzTx/>
            </a:pPr>
            <a:r>
              <a:rPr lang="it-IT" sz="1400" dirty="0">
                <a:solidFill>
                  <a:srgbClr val="000000"/>
                </a:solidFill>
                <a:latin typeface="Arial"/>
              </a:rPr>
              <a:t>per quanto riguarda il credito maturato nel </a:t>
            </a:r>
            <a:r>
              <a:rPr lang="it-IT" sz="1400" b="1" dirty="0">
                <a:solidFill>
                  <a:srgbClr val="000000"/>
                </a:solidFill>
                <a:latin typeface="Arial"/>
              </a:rPr>
              <a:t>secondo periodo didattico</a:t>
            </a:r>
            <a:r>
              <a:rPr lang="it-IT" sz="1400" dirty="0">
                <a:solidFill>
                  <a:srgbClr val="000000"/>
                </a:solidFill>
                <a:latin typeface="Arial"/>
              </a:rPr>
              <a:t>, il consiglio di classe attribuisce il punteggio facendo riferimento alla </a:t>
            </a:r>
            <a:r>
              <a:rPr lang="it-IT" sz="1400" b="1" dirty="0">
                <a:solidFill>
                  <a:srgbClr val="000000"/>
                </a:solidFill>
                <a:latin typeface="Arial"/>
              </a:rPr>
              <a:t>media dei voti</a:t>
            </a:r>
            <a:r>
              <a:rPr lang="it-IT" sz="1400" dirty="0">
                <a:solidFill>
                  <a:srgbClr val="000000"/>
                </a:solidFill>
                <a:latin typeface="Arial"/>
              </a:rPr>
              <a:t> assegnati e alle </a:t>
            </a:r>
            <a:r>
              <a:rPr lang="it-IT" sz="1400" b="1" dirty="0">
                <a:solidFill>
                  <a:srgbClr val="000000"/>
                </a:solidFill>
                <a:latin typeface="Arial"/>
              </a:rPr>
              <a:t>correlate fasce di credito </a:t>
            </a:r>
            <a:r>
              <a:rPr lang="it-IT" sz="1400" dirty="0">
                <a:solidFill>
                  <a:srgbClr val="000000"/>
                </a:solidFill>
                <a:latin typeface="Arial"/>
              </a:rPr>
              <a:t>relative al </a:t>
            </a:r>
            <a:r>
              <a:rPr lang="it-IT" sz="1400" b="1" dirty="0">
                <a:solidFill>
                  <a:srgbClr val="000000"/>
                </a:solidFill>
                <a:latin typeface="Arial"/>
              </a:rPr>
              <a:t>quarto anno </a:t>
            </a:r>
            <a:r>
              <a:rPr lang="it-IT" sz="1400" dirty="0">
                <a:solidFill>
                  <a:srgbClr val="000000"/>
                </a:solidFill>
                <a:latin typeface="Arial"/>
              </a:rPr>
              <a:t>di cui alla </a:t>
            </a:r>
            <a:r>
              <a:rPr lang="it-IT" sz="1400" b="1" dirty="0">
                <a:solidFill>
                  <a:srgbClr val="000000"/>
                </a:solidFill>
                <a:latin typeface="Arial"/>
              </a:rPr>
              <a:t>tabella all’allegato A del d. lgs. 62/2017</a:t>
            </a:r>
            <a:r>
              <a:rPr lang="it-IT" sz="1400" dirty="0">
                <a:solidFill>
                  <a:srgbClr val="000000"/>
                </a:solidFill>
                <a:latin typeface="Arial"/>
              </a:rPr>
              <a:t>, </a:t>
            </a:r>
            <a:r>
              <a:rPr lang="it-IT" sz="1400" b="1" dirty="0">
                <a:solidFill>
                  <a:srgbClr val="000000"/>
                </a:solidFill>
                <a:latin typeface="Arial"/>
              </a:rPr>
              <a:t>moltiplicando per due </a:t>
            </a:r>
            <a:r>
              <a:rPr lang="it-IT" sz="1400" dirty="0">
                <a:solidFill>
                  <a:srgbClr val="000000"/>
                </a:solidFill>
                <a:latin typeface="Arial"/>
              </a:rPr>
              <a:t>il punteggio ivi previsto, in misura comunque </a:t>
            </a:r>
            <a:r>
              <a:rPr lang="it-IT" sz="1400" b="1" dirty="0">
                <a:solidFill>
                  <a:srgbClr val="000000"/>
                </a:solidFill>
                <a:latin typeface="Arial"/>
              </a:rPr>
              <a:t>non superiore a venticinque </a:t>
            </a:r>
            <a:r>
              <a:rPr lang="it-IT" sz="1400" dirty="0">
                <a:solidFill>
                  <a:srgbClr val="000000"/>
                </a:solidFill>
                <a:latin typeface="Arial"/>
              </a:rPr>
              <a:t>punti; </a:t>
            </a:r>
          </a:p>
          <a:p>
            <a:pPr lvl="0" algn="just">
              <a:spcBef>
                <a:spcPts val="0"/>
              </a:spcBef>
              <a:spcAft>
                <a:spcPts val="600"/>
              </a:spcAft>
              <a:buClrTx/>
              <a:buSzTx/>
            </a:pPr>
            <a:r>
              <a:rPr lang="it-IT" sz="1400" dirty="0">
                <a:solidFill>
                  <a:srgbClr val="000000"/>
                </a:solidFill>
                <a:latin typeface="Arial"/>
              </a:rPr>
              <a:t>per quanto riguarda, invece, il credito maturato nel </a:t>
            </a:r>
            <a:r>
              <a:rPr lang="it-IT" sz="1400" b="1" dirty="0">
                <a:solidFill>
                  <a:srgbClr val="000000"/>
                </a:solidFill>
                <a:latin typeface="Arial"/>
              </a:rPr>
              <a:t>terzo periodo didattico</a:t>
            </a:r>
            <a:r>
              <a:rPr lang="it-IT" sz="1400" dirty="0">
                <a:solidFill>
                  <a:srgbClr val="000000"/>
                </a:solidFill>
                <a:latin typeface="Arial"/>
              </a:rPr>
              <a:t>, il consiglio di classe attribuisce il punteggio facendo riferimento alla media dei voti assegnati e alle correlate fasce di credito relative al </a:t>
            </a:r>
            <a:r>
              <a:rPr lang="it-IT" sz="1400" b="1" dirty="0">
                <a:solidFill>
                  <a:srgbClr val="000000"/>
                </a:solidFill>
                <a:latin typeface="Arial"/>
              </a:rPr>
              <a:t>quinto</a:t>
            </a:r>
            <a:r>
              <a:rPr lang="it-IT" sz="1400" dirty="0">
                <a:solidFill>
                  <a:srgbClr val="000000"/>
                </a:solidFill>
                <a:latin typeface="Arial"/>
              </a:rPr>
              <a:t> anno di cui alla citata tabella. </a:t>
            </a:r>
          </a:p>
          <a:p>
            <a:pPr lvl="0" algn="just">
              <a:spcBef>
                <a:spcPts val="0"/>
              </a:spcBef>
              <a:spcAft>
                <a:spcPts val="600"/>
              </a:spcAft>
              <a:buClrTx/>
              <a:buSzTx/>
            </a:pPr>
            <a:r>
              <a:rPr lang="it-IT" sz="1400" i="1" dirty="0">
                <a:solidFill>
                  <a:srgbClr val="000000"/>
                </a:solidFill>
                <a:latin typeface="Arial"/>
              </a:rPr>
              <a:t>Ovviamente, il credito così attribuito, espresso in quarantesimi, è convertito in cinquantesimi come già sopra specificato. </a:t>
            </a:r>
          </a:p>
        </p:txBody>
      </p:sp>
    </p:spTree>
    <p:extLst>
      <p:ext uri="{BB962C8B-B14F-4D97-AF65-F5344CB8AC3E}">
        <p14:creationId xmlns:p14="http://schemas.microsoft.com/office/powerpoint/2010/main" val="390428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12 Commissioni d’esame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endParaRPr lang="it-IT" sz="1400" dirty="0">
              <a:solidFill>
                <a:srgbClr val="000000"/>
              </a:solidFill>
              <a:latin typeface="Arial"/>
            </a:endParaRPr>
          </a:p>
          <a:p>
            <a:pPr lvl="0" algn="just">
              <a:spcBef>
                <a:spcPts val="0"/>
              </a:spcBef>
              <a:buClrTx/>
              <a:buSzTx/>
            </a:pPr>
            <a:r>
              <a:rPr lang="it-IT" dirty="0">
                <a:solidFill>
                  <a:srgbClr val="000000"/>
                </a:solidFill>
                <a:latin typeface="Arial"/>
              </a:rPr>
              <a:t>Anche per questo anno scolastico le commissioni d’esame sono costituite da soli commissari interni, con Presidente esterno.</a:t>
            </a:r>
          </a:p>
          <a:p>
            <a:pPr lvl="0" algn="just">
              <a:spcBef>
                <a:spcPts val="0"/>
              </a:spcBef>
              <a:buClrTx/>
              <a:buSzTx/>
            </a:pPr>
            <a:endParaRPr lang="it-IT" dirty="0">
              <a:solidFill>
                <a:srgbClr val="000000"/>
              </a:solidFill>
              <a:latin typeface="Arial"/>
            </a:endParaRPr>
          </a:p>
          <a:p>
            <a:pPr lvl="0" algn="just">
              <a:spcBef>
                <a:spcPts val="0"/>
              </a:spcBef>
              <a:buClrTx/>
              <a:buSzTx/>
            </a:pPr>
            <a:r>
              <a:rPr lang="it-IT" b="1" dirty="0">
                <a:solidFill>
                  <a:srgbClr val="000000"/>
                </a:solidFill>
                <a:latin typeface="Arial"/>
              </a:rPr>
              <a:t>Non sono designabili commissari per la disciplina Educazione civica</a:t>
            </a:r>
            <a:r>
              <a:rPr lang="it-IT" dirty="0">
                <a:solidFill>
                  <a:srgbClr val="000000"/>
                </a:solidFill>
                <a:latin typeface="Arial"/>
              </a:rPr>
              <a:t>, stante la natura trasversale dell’insegnamento.</a:t>
            </a:r>
          </a:p>
          <a:p>
            <a:pPr lvl="0" algn="just">
              <a:spcBef>
                <a:spcPts val="0"/>
              </a:spcBef>
              <a:buClrTx/>
              <a:buSzTx/>
            </a:pPr>
            <a:endParaRPr lang="it-IT" dirty="0">
              <a:solidFill>
                <a:srgbClr val="000000"/>
              </a:solidFill>
              <a:latin typeface="Arial"/>
            </a:endParaRPr>
          </a:p>
          <a:p>
            <a:pPr lvl="0" algn="just">
              <a:spcBef>
                <a:spcPts val="0"/>
              </a:spcBef>
              <a:buClrTx/>
              <a:buSzTx/>
            </a:pPr>
            <a:r>
              <a:rPr lang="it-IT" dirty="0">
                <a:solidFill>
                  <a:srgbClr val="000000"/>
                </a:solidFill>
                <a:latin typeface="Arial"/>
              </a:rPr>
              <a:t>È assicurata la presenza del commissario di italiano nonché del commissario della disciplina oggetto della seconda prova, di cui agli allegati B/1, B/2, B/3 all’Ordinanza.</a:t>
            </a:r>
          </a:p>
        </p:txBody>
      </p:sp>
    </p:spTree>
    <p:extLst>
      <p:ext uri="{BB962C8B-B14F-4D97-AF65-F5344CB8AC3E}">
        <p14:creationId xmlns:p14="http://schemas.microsoft.com/office/powerpoint/2010/main" val="224219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820368"/>
          </a:xfrm>
        </p:spPr>
        <p:txBody>
          <a:bodyPr/>
          <a:lstStyle/>
          <a:p>
            <a:pPr algn="ctr">
              <a:spcBef>
                <a:spcPts val="0"/>
              </a:spcBef>
            </a:pPr>
            <a:r>
              <a:rPr lang="it-IT" sz="2000" dirty="0">
                <a:solidFill>
                  <a:srgbClr val="00B0F0"/>
                </a:solidFill>
                <a:latin typeface="+mj-lt"/>
              </a:rPr>
              <a:t>Art. 15 e 16 Riunioni plenaria e preliminare</a:t>
            </a:r>
          </a:p>
          <a:p>
            <a:pPr algn="ctr">
              <a:spcBef>
                <a:spcPts val="0"/>
              </a:spcBef>
            </a:pPr>
            <a:r>
              <a:rPr lang="it-IT" sz="2000" dirty="0">
                <a:solidFill>
                  <a:srgbClr val="00B0F0"/>
                </a:solidFill>
                <a:latin typeface="+mj-lt"/>
              </a:rPr>
              <a:t>-</a:t>
            </a:r>
          </a:p>
          <a:p>
            <a:pPr algn="ctr">
              <a:spcBef>
                <a:spcPts val="0"/>
              </a:spcBef>
            </a:pPr>
            <a:r>
              <a:rPr lang="it-IT" sz="2000" dirty="0">
                <a:solidFill>
                  <a:srgbClr val="00B0F0"/>
                </a:solidFill>
                <a:latin typeface="+mj-lt"/>
              </a:rPr>
              <a:t>Attività delle Commissioni</a:t>
            </a:r>
          </a:p>
          <a:p>
            <a:pPr algn="ctr">
              <a:spcBef>
                <a:spcPts val="0"/>
              </a:spcBef>
            </a:pP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marL="285750" lvl="0" indent="-285750" algn="just">
              <a:spcBef>
                <a:spcPts val="0"/>
              </a:spcBef>
              <a:buClrTx/>
              <a:buSzTx/>
              <a:buFont typeface="Arial" panose="020B0604020202020204" pitchFamily="34" charset="0"/>
              <a:buChar char="•"/>
            </a:pPr>
            <a:r>
              <a:rPr lang="it-IT" sz="1400" dirty="0">
                <a:solidFill>
                  <a:srgbClr val="000000"/>
                </a:solidFill>
                <a:latin typeface="Arial"/>
              </a:rPr>
              <a:t>Le attività previste e quelle da calendarizzare sono in larga parte quelle ordinarie (compresa la correzione delle prove scritte), riferite sia ai candidati interni che agli esterni. L’effettuazione delle prove scritte comporta la </a:t>
            </a:r>
            <a:r>
              <a:rPr lang="it-IT" sz="1400" b="1" dirty="0">
                <a:solidFill>
                  <a:srgbClr val="000000"/>
                </a:solidFill>
                <a:latin typeface="Arial"/>
              </a:rPr>
              <a:t>calendarizzazione di una riunione in cui definire le tre proposte di traccia </a:t>
            </a:r>
            <a:r>
              <a:rPr lang="it-IT" sz="1400" dirty="0">
                <a:solidFill>
                  <a:srgbClr val="000000"/>
                </a:solidFill>
                <a:latin typeface="Arial"/>
              </a:rPr>
              <a:t>per la seconda prova (art. 20).</a:t>
            </a: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marL="285750" lvl="0" indent="-285750" algn="just">
              <a:spcBef>
                <a:spcPts val="0"/>
              </a:spcBef>
              <a:buClrTx/>
              <a:buSzTx/>
              <a:buFont typeface="Arial" panose="020B0604020202020204" pitchFamily="34" charset="0"/>
              <a:buChar char="•"/>
            </a:pPr>
            <a:r>
              <a:rPr lang="it-IT" sz="1400" dirty="0">
                <a:solidFill>
                  <a:srgbClr val="000000"/>
                </a:solidFill>
                <a:latin typeface="Arial"/>
              </a:rPr>
              <a:t>Cambiano i parametri per il ‘bonus’: la sottocommissione definisce i criteri per «l’eventuale attribuzione del punteggio integrativo, fino a un massimo di cinque punti, per i candidati che abbiano conseguito un </a:t>
            </a:r>
            <a:r>
              <a:rPr lang="it-IT" sz="1400" b="1" dirty="0">
                <a:solidFill>
                  <a:srgbClr val="000000"/>
                </a:solidFill>
                <a:latin typeface="Arial"/>
              </a:rPr>
              <a:t>credito</a:t>
            </a:r>
            <a:r>
              <a:rPr lang="it-IT" sz="1400" dirty="0">
                <a:solidFill>
                  <a:srgbClr val="000000"/>
                </a:solidFill>
                <a:latin typeface="Arial"/>
              </a:rPr>
              <a:t> scolastico di </a:t>
            </a:r>
            <a:r>
              <a:rPr lang="it-IT" sz="1400" b="1" dirty="0">
                <a:solidFill>
                  <a:srgbClr val="000000"/>
                </a:solidFill>
                <a:latin typeface="Arial"/>
              </a:rPr>
              <a:t>almeno quaranta </a:t>
            </a:r>
            <a:r>
              <a:rPr lang="it-IT" sz="1400" dirty="0">
                <a:solidFill>
                  <a:srgbClr val="000000"/>
                </a:solidFill>
                <a:latin typeface="Arial"/>
              </a:rPr>
              <a:t>punti e un risultato nelle </a:t>
            </a:r>
            <a:r>
              <a:rPr lang="it-IT" sz="1400" b="1" dirty="0">
                <a:solidFill>
                  <a:srgbClr val="000000"/>
                </a:solidFill>
                <a:latin typeface="Arial"/>
              </a:rPr>
              <a:t>prove di esame </a:t>
            </a:r>
            <a:r>
              <a:rPr lang="it-IT" sz="1400" dirty="0">
                <a:solidFill>
                  <a:srgbClr val="000000"/>
                </a:solidFill>
                <a:latin typeface="Arial"/>
              </a:rPr>
              <a:t>pari almeno a </a:t>
            </a:r>
            <a:r>
              <a:rPr lang="it-IT" sz="1400" b="1" dirty="0">
                <a:solidFill>
                  <a:srgbClr val="000000"/>
                </a:solidFill>
                <a:latin typeface="Arial"/>
              </a:rPr>
              <a:t>quaranta punti</a:t>
            </a:r>
            <a:r>
              <a:rPr lang="it-IT" sz="1400" dirty="0">
                <a:solidFill>
                  <a:srgbClr val="000000"/>
                </a:solidFill>
                <a:latin typeface="Arial"/>
              </a:rPr>
              <a:t>».</a:t>
            </a:r>
          </a:p>
          <a:p>
            <a:pPr lvl="0" algn="just">
              <a:spcBef>
                <a:spcPts val="0"/>
              </a:spcBef>
              <a:buClrTx/>
              <a:buSzTx/>
            </a:pPr>
            <a:endParaRPr lang="it-IT" sz="1400" dirty="0">
              <a:solidFill>
                <a:srgbClr val="000000"/>
              </a:solidFill>
              <a:latin typeface="Arial"/>
            </a:endParaRPr>
          </a:p>
        </p:txBody>
      </p:sp>
    </p:spTree>
    <p:extLst>
      <p:ext uri="{BB962C8B-B14F-4D97-AF65-F5344CB8AC3E}">
        <p14:creationId xmlns:p14="http://schemas.microsoft.com/office/powerpoint/2010/main" val="40763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17 Prove d’esame e punteggi</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spcAft>
                <a:spcPts val="600"/>
              </a:spcAft>
              <a:buClrTx/>
              <a:buSzTx/>
            </a:pPr>
            <a:r>
              <a:rPr lang="it-IT" sz="1400" dirty="0">
                <a:solidFill>
                  <a:srgbClr val="000000"/>
                </a:solidFill>
                <a:latin typeface="Arial"/>
              </a:rPr>
              <a:t>Per l’anno scolastico 2021/2022 le prove d’esame e i loro punteggi sono:</a:t>
            </a:r>
          </a:p>
          <a:p>
            <a:pPr lvl="0" algn="just">
              <a:spcBef>
                <a:spcPts val="0"/>
              </a:spcBef>
              <a:spcAft>
                <a:spcPts val="600"/>
              </a:spcAft>
              <a:buClrTx/>
              <a:buSzTx/>
            </a:pPr>
            <a:r>
              <a:rPr lang="it-IT" sz="1400" b="1" dirty="0">
                <a:solidFill>
                  <a:srgbClr val="000000"/>
                </a:solidFill>
                <a:latin typeface="Arial"/>
              </a:rPr>
              <a:t>prima prova scritta nazionale</a:t>
            </a:r>
            <a:r>
              <a:rPr lang="it-IT" sz="1400" dirty="0">
                <a:solidFill>
                  <a:srgbClr val="000000"/>
                </a:solidFill>
                <a:latin typeface="Arial"/>
              </a:rPr>
              <a:t> di lingua italiana o della diversa lingua nella quale si svolge l’insegnamento (punti 15)</a:t>
            </a:r>
          </a:p>
          <a:p>
            <a:pPr lvl="0" algn="just">
              <a:spcBef>
                <a:spcPts val="0"/>
              </a:spcBef>
              <a:spcAft>
                <a:spcPts val="600"/>
              </a:spcAft>
              <a:buClrTx/>
              <a:buSzTx/>
            </a:pPr>
            <a:r>
              <a:rPr lang="it-IT" sz="1400" b="1" dirty="0">
                <a:solidFill>
                  <a:srgbClr val="000000"/>
                </a:solidFill>
                <a:latin typeface="Arial"/>
              </a:rPr>
              <a:t>seconda prova scritta </a:t>
            </a:r>
            <a:r>
              <a:rPr lang="it-IT" sz="1400" dirty="0">
                <a:solidFill>
                  <a:srgbClr val="000000"/>
                </a:solidFill>
                <a:latin typeface="Arial"/>
              </a:rPr>
              <a:t>sulle discipline di cui agli allegati B/1, B/2, B/3 all’ordinanza, </a:t>
            </a:r>
            <a:r>
              <a:rPr lang="it-IT" sz="1400" b="1" dirty="0">
                <a:solidFill>
                  <a:srgbClr val="000000"/>
                </a:solidFill>
                <a:latin typeface="Arial"/>
              </a:rPr>
              <a:t>predisposta</a:t>
            </a:r>
            <a:r>
              <a:rPr lang="it-IT" sz="1400" dirty="0">
                <a:solidFill>
                  <a:srgbClr val="000000"/>
                </a:solidFill>
                <a:latin typeface="Arial"/>
              </a:rPr>
              <a:t>, con le </a:t>
            </a:r>
            <a:r>
              <a:rPr lang="it-IT" sz="1400" b="1" dirty="0">
                <a:solidFill>
                  <a:srgbClr val="000000"/>
                </a:solidFill>
                <a:latin typeface="Arial"/>
              </a:rPr>
              <a:t>modalità </a:t>
            </a:r>
            <a:r>
              <a:rPr lang="it-IT" sz="1400" dirty="0">
                <a:solidFill>
                  <a:srgbClr val="000000"/>
                </a:solidFill>
                <a:latin typeface="Arial"/>
              </a:rPr>
              <a:t>di cui all’</a:t>
            </a:r>
            <a:r>
              <a:rPr lang="it-IT" sz="1400" b="1" dirty="0">
                <a:solidFill>
                  <a:srgbClr val="000000"/>
                </a:solidFill>
                <a:latin typeface="Arial"/>
              </a:rPr>
              <a:t>art. 20</a:t>
            </a:r>
            <a:r>
              <a:rPr lang="it-IT" sz="1400" dirty="0">
                <a:solidFill>
                  <a:srgbClr val="000000"/>
                </a:solidFill>
                <a:latin typeface="Arial"/>
              </a:rPr>
              <a:t>, in </a:t>
            </a:r>
            <a:r>
              <a:rPr lang="it-IT" sz="1400" b="1" dirty="0">
                <a:solidFill>
                  <a:srgbClr val="000000"/>
                </a:solidFill>
                <a:latin typeface="Arial"/>
              </a:rPr>
              <a:t>conformità</a:t>
            </a:r>
            <a:r>
              <a:rPr lang="it-IT" sz="1400" dirty="0">
                <a:solidFill>
                  <a:srgbClr val="000000"/>
                </a:solidFill>
                <a:latin typeface="Arial"/>
              </a:rPr>
              <a:t> ai </a:t>
            </a:r>
            <a:r>
              <a:rPr lang="it-IT" sz="1400" b="1" dirty="0">
                <a:solidFill>
                  <a:srgbClr val="000000"/>
                </a:solidFill>
                <a:latin typeface="Arial"/>
              </a:rPr>
              <a:t>quadri di riferimento </a:t>
            </a:r>
            <a:r>
              <a:rPr lang="it-IT" sz="1400" dirty="0">
                <a:solidFill>
                  <a:srgbClr val="000000"/>
                </a:solidFill>
                <a:latin typeface="Arial"/>
              </a:rPr>
              <a:t>allegati al </a:t>
            </a:r>
            <a:r>
              <a:rPr lang="it-IT" sz="1400" dirty="0" err="1">
                <a:solidFill>
                  <a:srgbClr val="000000"/>
                </a:solidFill>
                <a:latin typeface="Arial"/>
              </a:rPr>
              <a:t>d.m.</a:t>
            </a:r>
            <a:r>
              <a:rPr lang="it-IT" sz="1400" dirty="0">
                <a:solidFill>
                  <a:srgbClr val="000000"/>
                </a:solidFill>
                <a:latin typeface="Arial"/>
              </a:rPr>
              <a:t> n. 769 del 2018, affinché detta prova sia aderente alle attività didattiche effettivamente svolte nel corso dell’anno scolastico sulle specifiche discipline di indirizzo (punti 10)</a:t>
            </a:r>
          </a:p>
          <a:p>
            <a:pPr lvl="0" algn="just">
              <a:spcBef>
                <a:spcPts val="0"/>
              </a:spcBef>
              <a:spcAft>
                <a:spcPts val="600"/>
              </a:spcAft>
              <a:buClrTx/>
              <a:buSzTx/>
            </a:pPr>
            <a:r>
              <a:rPr lang="it-IT" sz="1400" b="1" dirty="0">
                <a:solidFill>
                  <a:srgbClr val="000000"/>
                </a:solidFill>
                <a:latin typeface="Arial"/>
              </a:rPr>
              <a:t>colloquio </a:t>
            </a:r>
            <a:r>
              <a:rPr lang="it-IT" sz="1400" dirty="0">
                <a:solidFill>
                  <a:srgbClr val="000000"/>
                </a:solidFill>
                <a:latin typeface="Arial"/>
              </a:rPr>
              <a:t>(punti 25)</a:t>
            </a:r>
          </a:p>
        </p:txBody>
      </p:sp>
    </p:spTree>
    <p:extLst>
      <p:ext uri="{BB962C8B-B14F-4D97-AF65-F5344CB8AC3E}">
        <p14:creationId xmlns:p14="http://schemas.microsoft.com/office/powerpoint/2010/main" val="59993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17 Prove d’esame – calendario e durata</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300" b="1" dirty="0">
                <a:solidFill>
                  <a:srgbClr val="000000"/>
                </a:solidFill>
                <a:latin typeface="Arial"/>
              </a:rPr>
              <a:t>prima prova</a:t>
            </a:r>
            <a:r>
              <a:rPr lang="it-IT" sz="1300" dirty="0">
                <a:solidFill>
                  <a:srgbClr val="000000"/>
                </a:solidFill>
                <a:latin typeface="Arial"/>
              </a:rPr>
              <a:t>: mercoledì 22 giugno 2022, dalle ore 8:30 (durata della prova: sei ore);</a:t>
            </a:r>
          </a:p>
          <a:p>
            <a:pPr lvl="0" algn="just">
              <a:spcBef>
                <a:spcPts val="0"/>
              </a:spcBef>
              <a:spcAft>
                <a:spcPts val="600"/>
              </a:spcAft>
              <a:buClrTx/>
              <a:buSzTx/>
            </a:pPr>
            <a:r>
              <a:rPr lang="it-IT" sz="1300" b="1" dirty="0">
                <a:solidFill>
                  <a:srgbClr val="000000"/>
                </a:solidFill>
                <a:latin typeface="Arial"/>
              </a:rPr>
              <a:t>seconda prova </a:t>
            </a:r>
            <a:r>
              <a:rPr lang="it-IT" sz="1300" dirty="0">
                <a:solidFill>
                  <a:srgbClr val="000000"/>
                </a:solidFill>
                <a:latin typeface="Arial"/>
              </a:rPr>
              <a:t>in forma scritta, grafica o scritto-grafica, pratica, compositivo/esecutiva, musicale e coreutica: giovedì 23 giugno 2022. La </a:t>
            </a:r>
            <a:r>
              <a:rPr lang="it-IT" sz="1300" b="1" dirty="0">
                <a:solidFill>
                  <a:srgbClr val="000000"/>
                </a:solidFill>
                <a:latin typeface="Arial"/>
              </a:rPr>
              <a:t>durata</a:t>
            </a:r>
            <a:r>
              <a:rPr lang="it-IT" sz="1300" dirty="0">
                <a:solidFill>
                  <a:srgbClr val="000000"/>
                </a:solidFill>
                <a:latin typeface="Arial"/>
              </a:rPr>
              <a:t> della seconda prova è </a:t>
            </a:r>
            <a:r>
              <a:rPr lang="it-IT" sz="1300" b="1" dirty="0">
                <a:solidFill>
                  <a:srgbClr val="000000"/>
                </a:solidFill>
                <a:latin typeface="Arial"/>
              </a:rPr>
              <a:t>prevista nei quadri di riferimento </a:t>
            </a:r>
            <a:r>
              <a:rPr lang="it-IT" sz="1300" dirty="0">
                <a:solidFill>
                  <a:srgbClr val="000000"/>
                </a:solidFill>
                <a:latin typeface="Arial"/>
              </a:rPr>
              <a:t>allegati al </a:t>
            </a:r>
            <a:r>
              <a:rPr lang="it-IT" sz="1300" dirty="0" err="1">
                <a:solidFill>
                  <a:srgbClr val="000000"/>
                </a:solidFill>
                <a:latin typeface="Arial"/>
              </a:rPr>
              <a:t>d.m.</a:t>
            </a:r>
            <a:r>
              <a:rPr lang="it-IT" sz="1300" dirty="0">
                <a:solidFill>
                  <a:srgbClr val="000000"/>
                </a:solidFill>
                <a:latin typeface="Arial"/>
              </a:rPr>
              <a:t> n. 769 del 2018. </a:t>
            </a:r>
            <a:r>
              <a:rPr lang="it-IT" sz="1300" b="1" dirty="0">
                <a:solidFill>
                  <a:srgbClr val="000000"/>
                </a:solidFill>
                <a:latin typeface="Arial"/>
              </a:rPr>
              <a:t>Qualora</a:t>
            </a:r>
            <a:r>
              <a:rPr lang="it-IT" sz="1300" dirty="0">
                <a:solidFill>
                  <a:srgbClr val="000000"/>
                </a:solidFill>
                <a:latin typeface="Arial"/>
              </a:rPr>
              <a:t> i suddetti quadri di riferimento prevedano un </a:t>
            </a:r>
            <a:r>
              <a:rPr lang="it-IT" sz="1300" b="1" dirty="0">
                <a:solidFill>
                  <a:srgbClr val="000000"/>
                </a:solidFill>
                <a:latin typeface="Arial"/>
              </a:rPr>
              <a:t>range orario</a:t>
            </a:r>
            <a:r>
              <a:rPr lang="it-IT" sz="1300" dirty="0">
                <a:solidFill>
                  <a:srgbClr val="000000"/>
                </a:solidFill>
                <a:latin typeface="Arial"/>
              </a:rPr>
              <a:t>, la </a:t>
            </a:r>
            <a:r>
              <a:rPr lang="it-IT" sz="1300" b="1" dirty="0">
                <a:solidFill>
                  <a:srgbClr val="000000"/>
                </a:solidFill>
                <a:latin typeface="Arial"/>
              </a:rPr>
              <a:t>durata</a:t>
            </a:r>
            <a:r>
              <a:rPr lang="it-IT" sz="1300" dirty="0">
                <a:solidFill>
                  <a:srgbClr val="000000"/>
                </a:solidFill>
                <a:latin typeface="Arial"/>
              </a:rPr>
              <a:t> è </a:t>
            </a:r>
            <a:r>
              <a:rPr lang="it-IT" sz="1300" b="1" dirty="0">
                <a:solidFill>
                  <a:srgbClr val="000000"/>
                </a:solidFill>
                <a:latin typeface="Arial"/>
              </a:rPr>
              <a:t>definita dalla sottocommissione </a:t>
            </a:r>
            <a:r>
              <a:rPr lang="it-IT" sz="1300" dirty="0">
                <a:solidFill>
                  <a:srgbClr val="000000"/>
                </a:solidFill>
                <a:latin typeface="Arial"/>
              </a:rPr>
              <a:t>con le modalità di cui all’articolo 20. Nel caso in cui le </a:t>
            </a:r>
            <a:r>
              <a:rPr lang="it-IT" sz="1300" b="1" dirty="0">
                <a:solidFill>
                  <a:srgbClr val="000000"/>
                </a:solidFill>
                <a:latin typeface="Arial"/>
              </a:rPr>
              <a:t>necessità organizzative </a:t>
            </a:r>
            <a:r>
              <a:rPr lang="it-IT" sz="1300" dirty="0">
                <a:solidFill>
                  <a:srgbClr val="000000"/>
                </a:solidFill>
                <a:latin typeface="Arial"/>
              </a:rPr>
              <a:t>impediscano lo svolgimento della seconda prova per entrambe le classi assegnate alla commissione nello stesso giorno 23 giugno, </a:t>
            </a:r>
            <a:r>
              <a:rPr lang="it-IT" sz="1300" b="1" dirty="0">
                <a:solidFill>
                  <a:srgbClr val="000000"/>
                </a:solidFill>
                <a:latin typeface="Arial"/>
              </a:rPr>
              <a:t>il Presidente può stabilire che una delle due classi svolga la prova il giorno 24 giugno</a:t>
            </a:r>
            <a:r>
              <a:rPr lang="it-IT" sz="1300" dirty="0">
                <a:solidFill>
                  <a:srgbClr val="000000"/>
                </a:solidFill>
                <a:latin typeface="Arial"/>
              </a:rPr>
              <a:t>, ferma restando l’eventuale prosecuzione della prova nei giorni successivi per gli indirizzi nei quali detta prova si svolge in più giorni; </a:t>
            </a:r>
          </a:p>
          <a:p>
            <a:pPr lvl="0" algn="just">
              <a:spcBef>
                <a:spcPts val="0"/>
              </a:spcBef>
              <a:spcAft>
                <a:spcPts val="600"/>
              </a:spcAft>
              <a:buClrTx/>
              <a:buSzTx/>
            </a:pPr>
            <a:r>
              <a:rPr lang="it-IT" sz="1300" b="1" dirty="0">
                <a:solidFill>
                  <a:srgbClr val="000000"/>
                </a:solidFill>
                <a:latin typeface="Arial"/>
              </a:rPr>
              <a:t>prima</a:t>
            </a:r>
            <a:r>
              <a:rPr lang="it-IT" sz="1300" dirty="0">
                <a:solidFill>
                  <a:srgbClr val="000000"/>
                </a:solidFill>
                <a:latin typeface="Arial"/>
              </a:rPr>
              <a:t> prova </a:t>
            </a:r>
            <a:r>
              <a:rPr lang="it-IT" sz="1300" b="1" dirty="0">
                <a:solidFill>
                  <a:srgbClr val="000000"/>
                </a:solidFill>
                <a:latin typeface="Arial"/>
              </a:rPr>
              <a:t>suppletiva</a:t>
            </a:r>
            <a:r>
              <a:rPr lang="it-IT" sz="1300" dirty="0">
                <a:solidFill>
                  <a:srgbClr val="000000"/>
                </a:solidFill>
                <a:latin typeface="Arial"/>
              </a:rPr>
              <a:t>: mercoledì 6 luglio 2022, dalle ore 8:30; </a:t>
            </a:r>
          </a:p>
          <a:p>
            <a:pPr lvl="0" algn="just">
              <a:spcBef>
                <a:spcPts val="0"/>
              </a:spcBef>
              <a:spcAft>
                <a:spcPts val="600"/>
              </a:spcAft>
              <a:buClrTx/>
              <a:buSzTx/>
            </a:pPr>
            <a:r>
              <a:rPr lang="it-IT" sz="1300" b="1" dirty="0">
                <a:solidFill>
                  <a:srgbClr val="000000"/>
                </a:solidFill>
                <a:latin typeface="Arial"/>
              </a:rPr>
              <a:t>seconda</a:t>
            </a:r>
            <a:r>
              <a:rPr lang="it-IT" sz="1300" dirty="0">
                <a:solidFill>
                  <a:srgbClr val="000000"/>
                </a:solidFill>
                <a:latin typeface="Arial"/>
              </a:rPr>
              <a:t> prova </a:t>
            </a:r>
            <a:r>
              <a:rPr lang="it-IT" sz="1300" b="1" dirty="0">
                <a:solidFill>
                  <a:srgbClr val="000000"/>
                </a:solidFill>
                <a:latin typeface="Arial"/>
              </a:rPr>
              <a:t>suppletiva</a:t>
            </a:r>
            <a:r>
              <a:rPr lang="it-IT" sz="1300" dirty="0">
                <a:solidFill>
                  <a:srgbClr val="000000"/>
                </a:solidFill>
                <a:latin typeface="Arial"/>
              </a:rPr>
              <a:t>: giovedì 7 luglio 2022, con eventuale prosecuzione nei giorni successivi per gli indirizzi nei quali detta prova si svolge in più giorni.</a:t>
            </a:r>
          </a:p>
          <a:p>
            <a:pPr lvl="0" algn="just">
              <a:spcBef>
                <a:spcPts val="0"/>
              </a:spcBef>
              <a:spcAft>
                <a:spcPts val="600"/>
              </a:spcAft>
              <a:buClrTx/>
              <a:buSzTx/>
            </a:pPr>
            <a:endParaRPr lang="it-IT" sz="1400" dirty="0">
              <a:solidFill>
                <a:srgbClr val="000000"/>
              </a:solidFill>
              <a:latin typeface="Arial"/>
            </a:endParaRPr>
          </a:p>
        </p:txBody>
      </p:sp>
    </p:spTree>
    <p:extLst>
      <p:ext uri="{BB962C8B-B14F-4D97-AF65-F5344CB8AC3E}">
        <p14:creationId xmlns:p14="http://schemas.microsoft.com/office/powerpoint/2010/main" val="409077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lvl="0" algn="ctr">
              <a:spcBef>
                <a:spcPts val="0"/>
              </a:spcBef>
              <a:buClrTx/>
              <a:buSzTx/>
            </a:pPr>
            <a:r>
              <a:rPr lang="it-IT" sz="2800" dirty="0">
                <a:solidFill>
                  <a:srgbClr val="00B0F0"/>
                </a:solidFill>
                <a:latin typeface="Arial"/>
                <a:cs typeface="Arial"/>
                <a:sym typeface="Arial"/>
              </a:rPr>
              <a:t>Esame di Stato 2021/2022</a:t>
            </a:r>
          </a:p>
          <a:p>
            <a:endParaRPr lang="it-IT" dirty="0"/>
          </a:p>
        </p:txBody>
      </p:sp>
      <p:sp>
        <p:nvSpPr>
          <p:cNvPr id="3" name="Segnaposto testo 2"/>
          <p:cNvSpPr>
            <a:spLocks noGrp="1"/>
          </p:cNvSpPr>
          <p:nvPr>
            <p:ph type="body" sz="quarter" idx="11"/>
          </p:nvPr>
        </p:nvSpPr>
        <p:spPr>
          <a:xfrm>
            <a:off x="654050" y="1032165"/>
            <a:ext cx="6183313" cy="3448396"/>
          </a:xfrm>
        </p:spPr>
        <p:txBody>
          <a:bodyPr/>
          <a:lstStyle/>
          <a:p>
            <a:pPr lvl="0" algn="ctr">
              <a:spcBef>
                <a:spcPts val="0"/>
              </a:spcBef>
              <a:buClrTx/>
              <a:buSzTx/>
            </a:pPr>
            <a:r>
              <a:rPr lang="it-IT" b="1" dirty="0">
                <a:solidFill>
                  <a:srgbClr val="00B0F0"/>
                </a:solidFill>
                <a:latin typeface="Arial"/>
                <a:cs typeface="Arial"/>
                <a:sym typeface="Arial"/>
              </a:rPr>
              <a:t>Riferimenti normativi essenziali:</a:t>
            </a:r>
          </a:p>
          <a:p>
            <a:pPr lvl="0" algn="ctr">
              <a:spcBef>
                <a:spcPts val="0"/>
              </a:spcBef>
              <a:buClrTx/>
              <a:buSzTx/>
            </a:pPr>
            <a:endParaRPr lang="it-IT" sz="800" b="1" dirty="0">
              <a:solidFill>
                <a:srgbClr val="00B0F0"/>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Articolo 1, comma 956, della legge 30 dicembre 2021, n. 234 </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Decreto del Presidente della Repubblica 22 giugno 2009, n. 122</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Decreto Legislativo 13 aprile 2017, n. 62</a:t>
            </a:r>
            <a:endParaRPr lang="it-IT" sz="1300" dirty="0">
              <a:solidFill>
                <a:schemeClr val="tx1"/>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300" dirty="0">
                <a:solidFill>
                  <a:schemeClr val="tx1"/>
                </a:solidFill>
                <a:latin typeface="Arial"/>
                <a:cs typeface="Arial"/>
                <a:sym typeface="Arial"/>
              </a:rPr>
              <a:t>Legge 20 agosto 2019, n. 92 (Educazione civica)</a:t>
            </a:r>
          </a:p>
          <a:p>
            <a:pPr marL="285750" lvl="0" indent="-285750" algn="just">
              <a:spcBef>
                <a:spcPts val="0"/>
              </a:spcBef>
              <a:spcAft>
                <a:spcPts val="600"/>
              </a:spcAft>
              <a:buClrTx/>
              <a:buSzTx/>
              <a:buFont typeface="Arial" panose="020B0604020202020204" pitchFamily="34" charset="0"/>
              <a:buChar char="•"/>
            </a:pPr>
            <a:r>
              <a:rPr lang="it-IT" sz="1300" dirty="0">
                <a:solidFill>
                  <a:schemeClr val="tx1"/>
                </a:solidFill>
                <a:latin typeface="Arial"/>
                <a:cs typeface="Arial"/>
                <a:sym typeface="Arial"/>
              </a:rPr>
              <a:t>OM 16 maggio 2020, n. 11 ( art. 4 c. 4 eventuale integrazione credito classe terza)</a:t>
            </a:r>
            <a:endParaRPr lang="it-IT" sz="1300" dirty="0">
              <a:solidFill>
                <a:srgbClr val="000000"/>
              </a:solidFill>
              <a:latin typeface="Arial"/>
              <a:cs typeface="Arial"/>
              <a:sym typeface="Arial"/>
            </a:endParaRP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rPr>
              <a:t>Decreto del Ministro dell’istruzione 6 agosto 2020, n. 88</a:t>
            </a:r>
            <a:r>
              <a:rPr lang="it-IT" sz="1300" dirty="0">
                <a:solidFill>
                  <a:srgbClr val="000000"/>
                </a:solidFill>
                <a:latin typeface="Arial"/>
                <a:cs typeface="Arial"/>
                <a:sym typeface="Arial"/>
              </a:rPr>
              <a:t> (Curriculum dello studente)</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OM 14 marzo </a:t>
            </a:r>
            <a:r>
              <a:rPr lang="es-ES" sz="1300" dirty="0">
                <a:solidFill>
                  <a:srgbClr val="000000"/>
                </a:solidFill>
                <a:latin typeface="Arial"/>
                <a:cs typeface="Arial"/>
                <a:sym typeface="Arial"/>
              </a:rPr>
              <a:t>2022, n. 65 </a:t>
            </a:r>
            <a:r>
              <a:rPr lang="it-IT" sz="1300" dirty="0">
                <a:solidFill>
                  <a:srgbClr val="000000"/>
                </a:solidFill>
                <a:latin typeface="Arial"/>
                <a:cs typeface="Arial"/>
                <a:sym typeface="Arial"/>
              </a:rPr>
              <a:t>(Ordinanza concernente gli esami di Stato nel secondo ciclo di istruzione)</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OM 14 marzo 2022, n. 66 (Costituzione e nomina delle commissioni) </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cs typeface="Arial"/>
                <a:sym typeface="Arial"/>
              </a:rPr>
              <a:t>Nota 28 marzo 2022, n. 7775 (Chiarimenti e indicazioni operative)</a:t>
            </a:r>
          </a:p>
          <a:p>
            <a:pPr lvl="0" algn="just">
              <a:spcBef>
                <a:spcPts val="0"/>
              </a:spcBef>
              <a:buClrTx/>
              <a:buSzTx/>
            </a:pPr>
            <a:endParaRPr lang="it-IT" sz="2000" b="1" dirty="0">
              <a:solidFill>
                <a:srgbClr val="00B0F0"/>
              </a:solidFill>
              <a:latin typeface="Arial"/>
              <a:cs typeface="Arial"/>
              <a:sym typeface="Arial"/>
            </a:endParaRPr>
          </a:p>
          <a:p>
            <a:endParaRPr lang="it-IT" dirty="0"/>
          </a:p>
        </p:txBody>
      </p:sp>
    </p:spTree>
    <p:extLst>
      <p:ext uri="{BB962C8B-B14F-4D97-AF65-F5344CB8AC3E}">
        <p14:creationId xmlns:p14="http://schemas.microsoft.com/office/powerpoint/2010/main" val="306528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Artt. 18 e 19 Prima prova</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400" dirty="0">
                <a:solidFill>
                  <a:srgbClr val="000000"/>
                </a:solidFill>
                <a:latin typeface="Arial"/>
              </a:rPr>
              <a:t>La prima prova scritta è:</a:t>
            </a:r>
          </a:p>
          <a:p>
            <a:pPr marL="285750" lvl="0" indent="-285750" algn="just">
              <a:spcBef>
                <a:spcPts val="0"/>
              </a:spcBef>
              <a:spcAft>
                <a:spcPts val="600"/>
              </a:spcAft>
              <a:buClrTx/>
              <a:buSzTx/>
              <a:buFont typeface="Arial" panose="020B0604020202020204" pitchFamily="34" charset="0"/>
              <a:buChar char="•"/>
            </a:pPr>
            <a:r>
              <a:rPr lang="it-IT" sz="1400" b="1" dirty="0">
                <a:solidFill>
                  <a:srgbClr val="000000"/>
                </a:solidFill>
                <a:latin typeface="Arial"/>
              </a:rPr>
              <a:t>nazionale</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elaborata nel </a:t>
            </a:r>
            <a:r>
              <a:rPr lang="it-IT" sz="1400" b="1" dirty="0">
                <a:solidFill>
                  <a:srgbClr val="000000"/>
                </a:solidFill>
                <a:latin typeface="Arial"/>
              </a:rPr>
              <a:t>rispetto del quadro di riferimento allegato al </a:t>
            </a:r>
            <a:r>
              <a:rPr lang="it-IT" sz="1400" b="1" dirty="0" err="1">
                <a:solidFill>
                  <a:srgbClr val="000000"/>
                </a:solidFill>
                <a:latin typeface="Arial"/>
              </a:rPr>
              <a:t>d.m.</a:t>
            </a:r>
            <a:r>
              <a:rPr lang="it-IT" sz="1400" b="1" dirty="0">
                <a:solidFill>
                  <a:srgbClr val="000000"/>
                </a:solidFill>
                <a:latin typeface="Arial"/>
              </a:rPr>
              <a:t> 21 novembre 2019, 1095 </a:t>
            </a:r>
            <a:r>
              <a:rPr lang="it-IT" sz="1400" dirty="0">
                <a:solidFill>
                  <a:srgbClr val="000000"/>
                </a:solidFill>
                <a:latin typeface="Arial"/>
              </a:rPr>
              <a:t>(tre diverse tipologie, sette tracce con una traccia di tipologia B obbligatoriamente di ambito storico).</a:t>
            </a:r>
          </a:p>
          <a:p>
            <a:pPr lvl="0" algn="just">
              <a:spcBef>
                <a:spcPts val="0"/>
              </a:spcBef>
              <a:spcAft>
                <a:spcPts val="600"/>
              </a:spcAft>
              <a:buClrTx/>
              <a:buSzTx/>
            </a:pPr>
            <a:r>
              <a:rPr lang="it-IT" sz="1400" dirty="0">
                <a:solidFill>
                  <a:srgbClr val="000000"/>
                </a:solidFill>
                <a:latin typeface="Arial"/>
              </a:rPr>
              <a:t>L’invio avviene tramite plico telematico.</a:t>
            </a:r>
          </a:p>
          <a:p>
            <a:pPr lvl="0" algn="just">
              <a:spcBef>
                <a:spcPts val="0"/>
              </a:spcBef>
              <a:spcAft>
                <a:spcPts val="600"/>
              </a:spcAft>
              <a:buClrTx/>
              <a:buSzTx/>
            </a:pPr>
            <a:endParaRPr lang="it-IT" sz="1400" dirty="0">
              <a:solidFill>
                <a:srgbClr val="000000"/>
              </a:solidFill>
              <a:latin typeface="Arial"/>
            </a:endParaRPr>
          </a:p>
          <a:p>
            <a:pPr lvl="0" algn="just">
              <a:spcBef>
                <a:spcPts val="0"/>
              </a:spcBef>
              <a:spcAft>
                <a:spcPts val="600"/>
              </a:spcAft>
              <a:buClrTx/>
              <a:buSzTx/>
            </a:pPr>
            <a:endParaRPr lang="it-IT" sz="1400" dirty="0">
              <a:solidFill>
                <a:srgbClr val="000000"/>
              </a:solidFill>
              <a:latin typeface="Arial"/>
            </a:endParaRPr>
          </a:p>
          <a:p>
            <a:pPr lvl="0" algn="just">
              <a:spcBef>
                <a:spcPts val="0"/>
              </a:spcBef>
              <a:spcAft>
                <a:spcPts val="600"/>
              </a:spcAft>
              <a:buClrTx/>
              <a:buSzTx/>
            </a:pPr>
            <a:endParaRPr lang="it-IT" sz="1400" dirty="0">
              <a:solidFill>
                <a:srgbClr val="000000"/>
              </a:solidFill>
              <a:latin typeface="Arial"/>
            </a:endParaRPr>
          </a:p>
        </p:txBody>
      </p:sp>
    </p:spTree>
    <p:extLst>
      <p:ext uri="{BB962C8B-B14F-4D97-AF65-F5344CB8AC3E}">
        <p14:creationId xmlns:p14="http://schemas.microsoft.com/office/powerpoint/2010/main" val="306132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400" dirty="0">
                <a:solidFill>
                  <a:srgbClr val="000000"/>
                </a:solidFill>
                <a:latin typeface="Arial"/>
              </a:rPr>
              <a:t>La seconda prova, per l’anno scolastico 2021/2022, ha per oggetto </a:t>
            </a:r>
            <a:r>
              <a:rPr lang="it-IT" sz="1400" b="1" dirty="0">
                <a:solidFill>
                  <a:srgbClr val="000000"/>
                </a:solidFill>
                <a:latin typeface="Arial"/>
              </a:rPr>
              <a:t>una sola disciplina </a:t>
            </a:r>
            <a:r>
              <a:rPr lang="it-IT" sz="1400" dirty="0">
                <a:solidFill>
                  <a:srgbClr val="000000"/>
                </a:solidFill>
                <a:latin typeface="Arial"/>
              </a:rPr>
              <a:t>caratterizzante, individuata dagli Allegati B/1, B/2, B/3 all’ordinanza.</a:t>
            </a:r>
          </a:p>
          <a:p>
            <a:pPr lvl="0" algn="just">
              <a:spcBef>
                <a:spcPts val="0"/>
              </a:spcBef>
              <a:spcAft>
                <a:spcPts val="600"/>
              </a:spcAft>
              <a:buClrTx/>
              <a:buSzTx/>
            </a:pPr>
            <a:r>
              <a:rPr lang="it-IT" sz="1400" dirty="0">
                <a:solidFill>
                  <a:srgbClr val="000000"/>
                </a:solidFill>
                <a:latin typeface="Arial"/>
              </a:rPr>
              <a:t>Le </a:t>
            </a:r>
            <a:r>
              <a:rPr lang="it-IT" sz="1400" b="1" dirty="0">
                <a:solidFill>
                  <a:srgbClr val="000000"/>
                </a:solidFill>
                <a:latin typeface="Arial"/>
              </a:rPr>
              <a:t>caratteristiche</a:t>
            </a:r>
            <a:r>
              <a:rPr lang="it-IT" sz="1400" dirty="0">
                <a:solidFill>
                  <a:srgbClr val="000000"/>
                </a:solidFill>
                <a:latin typeface="Arial"/>
              </a:rPr>
              <a:t> della seconda prova scritta sono indicate nei </a:t>
            </a:r>
            <a:r>
              <a:rPr lang="it-IT" sz="1400" b="1" dirty="0">
                <a:solidFill>
                  <a:srgbClr val="000000"/>
                </a:solidFill>
                <a:latin typeface="Arial"/>
              </a:rPr>
              <a:t>quadri di riferimento</a:t>
            </a:r>
            <a:r>
              <a:rPr lang="it-IT" sz="1400" dirty="0">
                <a:solidFill>
                  <a:srgbClr val="000000"/>
                </a:solidFill>
                <a:latin typeface="Arial"/>
              </a:rPr>
              <a:t> adottati con </a:t>
            </a:r>
            <a:r>
              <a:rPr lang="it-IT" sz="1400" dirty="0" err="1">
                <a:solidFill>
                  <a:srgbClr val="000000"/>
                </a:solidFill>
                <a:latin typeface="Arial"/>
              </a:rPr>
              <a:t>d.m.</a:t>
            </a:r>
            <a:r>
              <a:rPr lang="it-IT" sz="1400" dirty="0">
                <a:solidFill>
                  <a:srgbClr val="000000"/>
                </a:solidFill>
                <a:latin typeface="Arial"/>
              </a:rPr>
              <a:t> 769 del 2018. </a:t>
            </a:r>
          </a:p>
          <a:p>
            <a:pPr lvl="0" algn="just">
              <a:spcBef>
                <a:spcPts val="0"/>
              </a:spcBef>
              <a:spcAft>
                <a:spcPts val="600"/>
              </a:spcAft>
              <a:buClrTx/>
              <a:buSzTx/>
            </a:pPr>
            <a:r>
              <a:rPr lang="it-IT" sz="1400" dirty="0">
                <a:solidFill>
                  <a:srgbClr val="000000"/>
                </a:solidFill>
                <a:latin typeface="Arial"/>
              </a:rPr>
              <a:t>Qualora i suddetti quadri di riferimento prevedano un range orario per la durata della prova, ciascuna sottocommissione, entro il giorno 21 giugno 2022, definisce collegialmente tale durata. Contestualmente, il presidente stabilisce, per ciascuna delle sottocommissioni, il giorno e/o l’orario d’inizio della prova, dandone comunicazione all’albo dell’istituto o degli eventuali istituti interessati. </a:t>
            </a:r>
          </a:p>
          <a:p>
            <a:pPr lvl="0" algn="just">
              <a:spcBef>
                <a:spcPts val="0"/>
              </a:spcBef>
              <a:spcAft>
                <a:spcPts val="600"/>
              </a:spcAft>
              <a:buClrTx/>
              <a:buSzTx/>
            </a:pPr>
            <a:r>
              <a:rPr lang="it-IT" sz="1400" dirty="0">
                <a:solidFill>
                  <a:srgbClr val="000000"/>
                </a:solidFill>
                <a:latin typeface="Arial"/>
              </a:rPr>
              <a:t>Nota 7775/2022: </a:t>
            </a:r>
            <a:r>
              <a:rPr lang="it-IT" sz="1400" i="1" dirty="0">
                <a:solidFill>
                  <a:srgbClr val="000000"/>
                </a:solidFill>
                <a:latin typeface="Arial"/>
              </a:rPr>
              <a:t>Qualora la </a:t>
            </a:r>
            <a:r>
              <a:rPr lang="it-IT" sz="1400" b="1" i="1" dirty="0">
                <a:solidFill>
                  <a:srgbClr val="000000"/>
                </a:solidFill>
                <a:latin typeface="Arial"/>
              </a:rPr>
              <a:t>prova</a:t>
            </a:r>
            <a:r>
              <a:rPr lang="it-IT" sz="1400" i="1" dirty="0">
                <a:solidFill>
                  <a:srgbClr val="000000"/>
                </a:solidFill>
                <a:latin typeface="Arial"/>
              </a:rPr>
              <a:t> riguardi </a:t>
            </a:r>
            <a:r>
              <a:rPr lang="it-IT" sz="1400" b="1" i="1" dirty="0">
                <a:solidFill>
                  <a:srgbClr val="000000"/>
                </a:solidFill>
                <a:latin typeface="Arial"/>
              </a:rPr>
              <a:t>più sottocommissioni </a:t>
            </a:r>
            <a:r>
              <a:rPr lang="it-IT" sz="1400" i="1" dirty="0">
                <a:solidFill>
                  <a:srgbClr val="000000"/>
                </a:solidFill>
                <a:latin typeface="Arial"/>
              </a:rPr>
              <a:t>della medesima istituzione scolastica, le stesse </a:t>
            </a:r>
            <a:r>
              <a:rPr lang="it-IT" sz="1400" b="1" i="1" dirty="0">
                <a:solidFill>
                  <a:srgbClr val="000000"/>
                </a:solidFill>
                <a:latin typeface="Arial"/>
              </a:rPr>
              <a:t>concordano</a:t>
            </a:r>
            <a:r>
              <a:rPr lang="it-IT" sz="1400" i="1" dirty="0">
                <a:solidFill>
                  <a:srgbClr val="000000"/>
                </a:solidFill>
                <a:latin typeface="Arial"/>
              </a:rPr>
              <a:t> la </a:t>
            </a:r>
            <a:r>
              <a:rPr lang="it-IT" sz="1400" b="1" i="1" dirty="0">
                <a:solidFill>
                  <a:srgbClr val="000000"/>
                </a:solidFill>
                <a:latin typeface="Arial"/>
              </a:rPr>
              <a:t>durata</a:t>
            </a:r>
            <a:r>
              <a:rPr lang="it-IT" sz="1400" i="1" dirty="0">
                <a:solidFill>
                  <a:srgbClr val="000000"/>
                </a:solidFill>
                <a:latin typeface="Arial"/>
              </a:rPr>
              <a:t> della prova, mentre i presidenti </a:t>
            </a:r>
            <a:r>
              <a:rPr lang="it-IT" sz="1400" b="1" i="1" dirty="0">
                <a:solidFill>
                  <a:srgbClr val="000000"/>
                </a:solidFill>
                <a:latin typeface="Arial"/>
              </a:rPr>
              <a:t>definiscono</a:t>
            </a:r>
            <a:r>
              <a:rPr lang="it-IT" sz="1400" i="1" dirty="0">
                <a:solidFill>
                  <a:srgbClr val="000000"/>
                </a:solidFill>
                <a:latin typeface="Arial"/>
              </a:rPr>
              <a:t> </a:t>
            </a:r>
            <a:r>
              <a:rPr lang="it-IT" sz="1400" b="1" i="1" dirty="0">
                <a:solidFill>
                  <a:srgbClr val="000000"/>
                </a:solidFill>
                <a:latin typeface="Arial"/>
              </a:rPr>
              <a:t>di comune accordo l’orario di inizio </a:t>
            </a:r>
            <a:r>
              <a:rPr lang="it-IT" sz="1400" i="1" dirty="0">
                <a:solidFill>
                  <a:srgbClr val="000000"/>
                </a:solidFill>
                <a:latin typeface="Arial"/>
              </a:rPr>
              <a:t>della prova </a:t>
            </a:r>
            <a:r>
              <a:rPr lang="it-IT" sz="1400" b="1" i="1" dirty="0">
                <a:solidFill>
                  <a:srgbClr val="000000"/>
                </a:solidFill>
                <a:latin typeface="Arial"/>
              </a:rPr>
              <a:t>e le modalità di sorteggio </a:t>
            </a:r>
            <a:r>
              <a:rPr lang="it-IT" sz="1400" i="1" dirty="0">
                <a:solidFill>
                  <a:srgbClr val="000000"/>
                </a:solidFill>
                <a:latin typeface="Arial"/>
              </a:rPr>
              <a:t>della traccia</a:t>
            </a:r>
            <a:r>
              <a:rPr lang="it-IT" sz="1400" dirty="0">
                <a:solidFill>
                  <a:srgbClr val="000000"/>
                </a:solidFill>
                <a:latin typeface="Arial"/>
              </a:rPr>
              <a:t>. </a:t>
            </a:r>
          </a:p>
        </p:txBody>
      </p:sp>
    </p:spTree>
    <p:extLst>
      <p:ext uri="{BB962C8B-B14F-4D97-AF65-F5344CB8AC3E}">
        <p14:creationId xmlns:p14="http://schemas.microsoft.com/office/powerpoint/2010/main" val="130609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 e </a:t>
            </a:r>
            <a:r>
              <a:rPr lang="it-IT" sz="2000" dirty="0" err="1">
                <a:solidFill>
                  <a:srgbClr val="00B0F0"/>
                </a:solidFill>
                <a:latin typeface="+mj-lt"/>
              </a:rPr>
              <a:t>QdR</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400" dirty="0">
                <a:solidFill>
                  <a:srgbClr val="000000"/>
                </a:solidFill>
                <a:latin typeface="Arial"/>
              </a:rPr>
              <a:t>Le </a:t>
            </a:r>
            <a:r>
              <a:rPr lang="it-IT" sz="1400" b="1" dirty="0">
                <a:solidFill>
                  <a:srgbClr val="000000"/>
                </a:solidFill>
                <a:latin typeface="Arial"/>
              </a:rPr>
              <a:t>caratteristiche</a:t>
            </a:r>
            <a:r>
              <a:rPr lang="it-IT" sz="1400" dirty="0">
                <a:solidFill>
                  <a:srgbClr val="000000"/>
                </a:solidFill>
                <a:latin typeface="Arial"/>
              </a:rPr>
              <a:t> della seconda prova scritta sono indicate nei </a:t>
            </a:r>
            <a:r>
              <a:rPr lang="it-IT" sz="1400" b="1" dirty="0">
                <a:solidFill>
                  <a:srgbClr val="000000"/>
                </a:solidFill>
                <a:latin typeface="Arial"/>
              </a:rPr>
              <a:t>quadri di riferimento</a:t>
            </a:r>
            <a:r>
              <a:rPr lang="it-IT" sz="1400" dirty="0">
                <a:solidFill>
                  <a:srgbClr val="000000"/>
                </a:solidFill>
                <a:latin typeface="Arial"/>
              </a:rPr>
              <a:t> adottati con </a:t>
            </a:r>
            <a:r>
              <a:rPr lang="it-IT" sz="1400" dirty="0" err="1">
                <a:solidFill>
                  <a:srgbClr val="000000"/>
                </a:solidFill>
                <a:latin typeface="Arial"/>
              </a:rPr>
              <a:t>d.m.</a:t>
            </a:r>
            <a:r>
              <a:rPr lang="it-IT" sz="1400" dirty="0">
                <a:solidFill>
                  <a:srgbClr val="000000"/>
                </a:solidFill>
                <a:latin typeface="Arial"/>
              </a:rPr>
              <a:t> 769 del 2018. </a:t>
            </a:r>
          </a:p>
          <a:p>
            <a:pPr lvl="0" algn="just">
              <a:spcBef>
                <a:spcPts val="0"/>
              </a:spcBef>
              <a:spcAft>
                <a:spcPts val="600"/>
              </a:spcAft>
              <a:buClrTx/>
              <a:buSzTx/>
            </a:pPr>
            <a:r>
              <a:rPr lang="it-IT" sz="1400" dirty="0">
                <a:solidFill>
                  <a:srgbClr val="000000"/>
                </a:solidFill>
                <a:latin typeface="Arial"/>
              </a:rPr>
              <a:t>I </a:t>
            </a:r>
            <a:r>
              <a:rPr lang="it-IT" sz="1400" dirty="0" err="1">
                <a:solidFill>
                  <a:srgbClr val="000000"/>
                </a:solidFill>
                <a:latin typeface="Arial"/>
              </a:rPr>
              <a:t>QdR</a:t>
            </a:r>
            <a:r>
              <a:rPr lang="it-IT" sz="1400" dirty="0">
                <a:solidFill>
                  <a:srgbClr val="000000"/>
                </a:solidFill>
                <a:latin typeface="Arial"/>
              </a:rPr>
              <a:t> contengono: </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struttura e caratteristiche della prova d’esame</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per ciascuna disciplina caratterizzante, i nuclei tematici fondamentali e gli obiettivi della prova</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la griglia di valutazione, in ventesimi, i cui indicatori saranno declinati in descrittori a cura delle commissioni. </a:t>
            </a:r>
          </a:p>
          <a:p>
            <a:pPr lvl="0" algn="just">
              <a:spcBef>
                <a:spcPts val="0"/>
              </a:spcBef>
              <a:spcAft>
                <a:spcPts val="600"/>
              </a:spcAft>
              <a:buClrTx/>
              <a:buSzTx/>
            </a:pPr>
            <a:r>
              <a:rPr lang="it-IT" sz="1400" dirty="0">
                <a:solidFill>
                  <a:srgbClr val="000000"/>
                </a:solidFill>
                <a:latin typeface="Arial"/>
              </a:rPr>
              <a:t>Nota 7775/2022:</a:t>
            </a:r>
            <a:r>
              <a:rPr lang="it-IT" sz="1400" i="1" dirty="0">
                <a:solidFill>
                  <a:srgbClr val="000000"/>
                </a:solidFill>
                <a:latin typeface="Arial"/>
              </a:rPr>
              <a:t> Per i </a:t>
            </a:r>
            <a:r>
              <a:rPr lang="it-IT" sz="1400" b="1" i="1" dirty="0">
                <a:solidFill>
                  <a:srgbClr val="000000"/>
                </a:solidFill>
                <a:latin typeface="Arial"/>
              </a:rPr>
              <a:t>percorsi di studio che non dispongono di un Quadro di riferimento specifico</a:t>
            </a:r>
            <a:r>
              <a:rPr lang="it-IT" sz="1400" i="1" dirty="0">
                <a:solidFill>
                  <a:srgbClr val="000000"/>
                </a:solidFill>
                <a:latin typeface="Arial"/>
              </a:rPr>
              <a:t>, ai fini dell’elaborazione delle proposte di tracce si terrà conto del </a:t>
            </a:r>
            <a:r>
              <a:rPr lang="it-IT" sz="1400" b="1" i="1" dirty="0">
                <a:solidFill>
                  <a:srgbClr val="000000"/>
                </a:solidFill>
                <a:latin typeface="Arial"/>
              </a:rPr>
              <a:t>Quadro di riferimento dell’indirizzo ordinamentale di afferenza</a:t>
            </a:r>
            <a:r>
              <a:rPr lang="it-IT" sz="1400" i="1" dirty="0">
                <a:solidFill>
                  <a:srgbClr val="000000"/>
                </a:solidFill>
                <a:latin typeface="Arial"/>
              </a:rPr>
              <a:t> (quello di cui si consegue il diploma) e/o della struttura e delle caratteristiche delle </a:t>
            </a:r>
            <a:r>
              <a:rPr lang="it-IT" sz="1400" b="1" i="1" dirty="0">
                <a:solidFill>
                  <a:srgbClr val="000000"/>
                </a:solidFill>
                <a:latin typeface="Arial"/>
              </a:rPr>
              <a:t>prove nazionali </a:t>
            </a:r>
            <a:r>
              <a:rPr lang="it-IT" sz="1400" i="1" dirty="0">
                <a:solidFill>
                  <a:srgbClr val="000000"/>
                </a:solidFill>
                <a:latin typeface="Arial"/>
              </a:rPr>
              <a:t>dello specifico percorso somministrate nel </a:t>
            </a:r>
            <a:r>
              <a:rPr lang="it-IT" sz="1400" b="1" i="1" dirty="0">
                <a:solidFill>
                  <a:srgbClr val="000000"/>
                </a:solidFill>
                <a:latin typeface="Arial"/>
              </a:rPr>
              <a:t>2019</a:t>
            </a:r>
            <a:r>
              <a:rPr lang="it-IT" sz="1400" i="1" dirty="0">
                <a:solidFill>
                  <a:srgbClr val="000000"/>
                </a:solidFill>
                <a:latin typeface="Arial"/>
              </a:rPr>
              <a:t> in quanto compatibili.</a:t>
            </a:r>
          </a:p>
        </p:txBody>
      </p:sp>
    </p:spTree>
    <p:extLst>
      <p:ext uri="{BB962C8B-B14F-4D97-AF65-F5344CB8AC3E}">
        <p14:creationId xmlns:p14="http://schemas.microsoft.com/office/powerpoint/2010/main" val="212451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 elaborazione traccia</a:t>
            </a:r>
            <a:endParaRPr lang="it-IT" dirty="0">
              <a:solidFill>
                <a:srgbClr val="00B0F0"/>
              </a:solidFill>
              <a:latin typeface="+mj-lt"/>
            </a:endParaRPr>
          </a:p>
        </p:txBody>
      </p:sp>
      <p:sp>
        <p:nvSpPr>
          <p:cNvPr id="3" name="Segnaposto testo 2"/>
          <p:cNvSpPr>
            <a:spLocks noGrp="1"/>
          </p:cNvSpPr>
          <p:nvPr>
            <p:ph type="body" sz="quarter" idx="11"/>
          </p:nvPr>
        </p:nvSpPr>
        <p:spPr>
          <a:xfrm>
            <a:off x="654050" y="921327"/>
            <a:ext cx="6183313" cy="3559233"/>
          </a:xfrm>
        </p:spPr>
        <p:txBody>
          <a:bodyPr/>
          <a:lstStyle/>
          <a:p>
            <a:pPr lvl="0" algn="just">
              <a:spcBef>
                <a:spcPts val="0"/>
              </a:spcBef>
              <a:spcAft>
                <a:spcPts val="600"/>
              </a:spcAft>
              <a:buClrTx/>
              <a:buSzTx/>
            </a:pPr>
            <a:r>
              <a:rPr lang="it-IT" sz="1300" dirty="0">
                <a:solidFill>
                  <a:srgbClr val="000000"/>
                </a:solidFill>
                <a:latin typeface="Arial"/>
              </a:rPr>
              <a:t>Elaborazione della traccia </a:t>
            </a:r>
            <a:r>
              <a:rPr lang="it-IT" sz="1300" dirty="0">
                <a:solidFill>
                  <a:srgbClr val="000000"/>
                </a:solidFill>
                <a:latin typeface="Calibri" panose="020F0502020204030204" pitchFamily="34" charset="0"/>
                <a:cs typeface="Calibri" panose="020F0502020204030204" pitchFamily="34" charset="0"/>
              </a:rPr>
              <a:t>→</a:t>
            </a:r>
            <a:r>
              <a:rPr lang="it-IT" sz="1300" dirty="0">
                <a:solidFill>
                  <a:srgbClr val="000000"/>
                </a:solidFill>
                <a:latin typeface="Arial"/>
              </a:rPr>
              <a:t> due diverse modalità:</a:t>
            </a:r>
          </a:p>
          <a:p>
            <a:pPr lvl="0" algn="just">
              <a:spcBef>
                <a:spcPts val="0"/>
              </a:spcBef>
              <a:spcAft>
                <a:spcPts val="600"/>
              </a:spcAft>
              <a:buClrTx/>
              <a:buSzTx/>
            </a:pPr>
            <a:r>
              <a:rPr lang="it-IT" sz="1300" dirty="0">
                <a:solidFill>
                  <a:srgbClr val="000000"/>
                </a:solidFill>
                <a:latin typeface="Arial"/>
              </a:rPr>
              <a:t>Comma 2:</a:t>
            </a:r>
            <a:r>
              <a:rPr lang="it-IT" sz="1300" b="1" dirty="0">
                <a:solidFill>
                  <a:srgbClr val="000000"/>
                </a:solidFill>
                <a:latin typeface="Arial"/>
              </a:rPr>
              <a:t> per tutte le classi quinte dello stesso indirizzo, articolazione, opzione presenti nell’istituzione scolastica </a:t>
            </a:r>
            <a:r>
              <a:rPr lang="it-IT" sz="1300" i="1" dirty="0">
                <a:solidFill>
                  <a:srgbClr val="000000"/>
                </a:solidFill>
                <a:latin typeface="Arial"/>
              </a:rPr>
              <a:t>(perciò, quando nella scuola ci sono più classi finali di uno stesso tipo) </a:t>
            </a:r>
            <a:r>
              <a:rPr lang="it-IT" sz="1300" dirty="0">
                <a:solidFill>
                  <a:srgbClr val="000000"/>
                </a:solidFill>
                <a:latin typeface="Arial"/>
              </a:rPr>
              <a:t>i </a:t>
            </a:r>
            <a:r>
              <a:rPr lang="it-IT" sz="1300" b="1" dirty="0">
                <a:solidFill>
                  <a:srgbClr val="000000"/>
                </a:solidFill>
                <a:latin typeface="Arial"/>
              </a:rPr>
              <a:t>docenti titolari della disciplina oggetto della seconda prova di tutte le sottocommissioni</a:t>
            </a:r>
            <a:r>
              <a:rPr lang="it-IT" sz="1300" dirty="0">
                <a:solidFill>
                  <a:srgbClr val="000000"/>
                </a:solidFill>
                <a:latin typeface="Arial"/>
              </a:rPr>
              <a:t> operanti nella scuola </a:t>
            </a:r>
            <a:r>
              <a:rPr lang="it-IT" sz="1300" b="1" dirty="0">
                <a:solidFill>
                  <a:srgbClr val="000000"/>
                </a:solidFill>
                <a:latin typeface="Arial"/>
              </a:rPr>
              <a:t>elaborano collegialmente</a:t>
            </a:r>
            <a:r>
              <a:rPr lang="it-IT" sz="1300" dirty="0">
                <a:solidFill>
                  <a:srgbClr val="000000"/>
                </a:solidFill>
                <a:latin typeface="Arial"/>
              </a:rPr>
              <a:t>, entro il 22 giugno, </a:t>
            </a:r>
            <a:r>
              <a:rPr lang="it-IT" sz="1300" b="1" dirty="0">
                <a:solidFill>
                  <a:srgbClr val="000000"/>
                </a:solidFill>
                <a:latin typeface="Arial"/>
              </a:rPr>
              <a:t>tre proposte </a:t>
            </a:r>
            <a:r>
              <a:rPr lang="it-IT" sz="1300" dirty="0">
                <a:solidFill>
                  <a:srgbClr val="000000"/>
                </a:solidFill>
                <a:latin typeface="Arial"/>
              </a:rPr>
              <a:t>di tracce, sulla base delle informazioni contenute nei documenti del consiglio di classe di tutte le classi coinvolte; </a:t>
            </a:r>
            <a:r>
              <a:rPr lang="it-IT" sz="1300" b="1" dirty="0">
                <a:solidFill>
                  <a:srgbClr val="000000"/>
                </a:solidFill>
                <a:latin typeface="Arial"/>
              </a:rPr>
              <a:t>tra tali proposte viene sorteggiata</a:t>
            </a:r>
            <a:r>
              <a:rPr lang="it-IT" sz="1300" dirty="0">
                <a:solidFill>
                  <a:srgbClr val="000000"/>
                </a:solidFill>
                <a:latin typeface="Arial"/>
              </a:rPr>
              <a:t>, il giorno dello svolgimento della seconda prova scritta, la </a:t>
            </a:r>
            <a:r>
              <a:rPr lang="it-IT" sz="1300" b="1" dirty="0">
                <a:solidFill>
                  <a:srgbClr val="000000"/>
                </a:solidFill>
                <a:latin typeface="Arial"/>
              </a:rPr>
              <a:t>traccia</a:t>
            </a:r>
            <a:r>
              <a:rPr lang="it-IT" sz="1300" dirty="0">
                <a:solidFill>
                  <a:srgbClr val="000000"/>
                </a:solidFill>
                <a:latin typeface="Arial"/>
              </a:rPr>
              <a:t> che verrà svolta </a:t>
            </a:r>
            <a:r>
              <a:rPr lang="it-IT" sz="1300" b="1" dirty="0">
                <a:solidFill>
                  <a:srgbClr val="000000"/>
                </a:solidFill>
                <a:latin typeface="Arial"/>
              </a:rPr>
              <a:t>in tutte le classi coinvolte</a:t>
            </a:r>
            <a:endParaRPr lang="it-IT" sz="1300" dirty="0">
              <a:solidFill>
                <a:srgbClr val="000000"/>
              </a:solidFill>
              <a:latin typeface="Arial"/>
            </a:endParaRPr>
          </a:p>
          <a:p>
            <a:pPr lvl="0" algn="just">
              <a:spcBef>
                <a:spcPts val="0"/>
              </a:spcBef>
              <a:spcAft>
                <a:spcPts val="600"/>
              </a:spcAft>
              <a:buClrTx/>
              <a:buSzTx/>
            </a:pPr>
            <a:r>
              <a:rPr lang="it-IT" sz="1300" dirty="0">
                <a:solidFill>
                  <a:srgbClr val="000000"/>
                </a:solidFill>
                <a:latin typeface="Arial"/>
              </a:rPr>
              <a:t>Comma 3: quando </a:t>
            </a:r>
            <a:r>
              <a:rPr lang="it-IT" sz="1300" b="1" dirty="0">
                <a:solidFill>
                  <a:srgbClr val="000000"/>
                </a:solidFill>
                <a:latin typeface="Arial"/>
              </a:rPr>
              <a:t>nell’istituzione scolastica è presente un’unica classe di un determinato indirizzo, articolazione, opzione</a:t>
            </a:r>
            <a:r>
              <a:rPr lang="it-IT" sz="1300" dirty="0">
                <a:solidFill>
                  <a:srgbClr val="000000"/>
                </a:solidFill>
                <a:latin typeface="Arial"/>
              </a:rPr>
              <a:t>, l’elaborazione delle </a:t>
            </a:r>
            <a:r>
              <a:rPr lang="it-IT" sz="1300" b="1" dirty="0">
                <a:solidFill>
                  <a:srgbClr val="000000"/>
                </a:solidFill>
                <a:latin typeface="Arial"/>
              </a:rPr>
              <a:t>tre proposte </a:t>
            </a:r>
            <a:r>
              <a:rPr lang="it-IT" sz="1300" dirty="0">
                <a:solidFill>
                  <a:srgbClr val="000000"/>
                </a:solidFill>
                <a:latin typeface="Arial"/>
              </a:rPr>
              <a:t>di tracce è effettuata </a:t>
            </a:r>
            <a:r>
              <a:rPr lang="it-IT" sz="1300" b="1" dirty="0">
                <a:solidFill>
                  <a:srgbClr val="000000"/>
                </a:solidFill>
                <a:latin typeface="Arial"/>
              </a:rPr>
              <a:t>dalla singola sottocommissione</a:t>
            </a:r>
            <a:r>
              <a:rPr lang="it-IT" sz="1300" dirty="0">
                <a:solidFill>
                  <a:srgbClr val="000000"/>
                </a:solidFill>
                <a:latin typeface="Arial"/>
              </a:rPr>
              <a:t>, entro il 22 giugno, sulla base delle informazioni contenute nel documento del consiglio di classe e delle proposte avanzate dal docente titolare della disciplina oggetto della prova. Il giorno dello svolgimento della seconda prova scritta si procede al sorteggio.</a:t>
            </a:r>
          </a:p>
        </p:txBody>
      </p:sp>
    </p:spTree>
    <p:extLst>
      <p:ext uri="{BB962C8B-B14F-4D97-AF65-F5344CB8AC3E}">
        <p14:creationId xmlns:p14="http://schemas.microsoft.com/office/powerpoint/2010/main" val="251935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1800" dirty="0">
                <a:solidFill>
                  <a:srgbClr val="00B0F0"/>
                </a:solidFill>
                <a:latin typeface="+mj-lt"/>
              </a:rPr>
              <a:t>Art. 20 Seconda prova: precisazione sul procedimento di cui all’articolo 20 comma 2 </a:t>
            </a:r>
          </a:p>
        </p:txBody>
      </p:sp>
      <p:sp>
        <p:nvSpPr>
          <p:cNvPr id="3" name="Segnaposto testo 2"/>
          <p:cNvSpPr>
            <a:spLocks noGrp="1"/>
          </p:cNvSpPr>
          <p:nvPr>
            <p:ph type="body" sz="quarter" idx="11"/>
          </p:nvPr>
        </p:nvSpPr>
        <p:spPr>
          <a:xfrm>
            <a:off x="654050" y="1099336"/>
            <a:ext cx="6183313" cy="3334120"/>
          </a:xfrm>
        </p:spPr>
        <p:txBody>
          <a:bodyPr/>
          <a:lstStyle/>
          <a:p>
            <a:pPr lvl="0" algn="just">
              <a:spcBef>
                <a:spcPts val="0"/>
              </a:spcBef>
              <a:spcAft>
                <a:spcPts val="600"/>
              </a:spcAft>
              <a:buClrTx/>
              <a:buSzTx/>
            </a:pPr>
            <a:r>
              <a:rPr lang="it-IT" sz="1200" i="1" dirty="0">
                <a:solidFill>
                  <a:srgbClr val="000000"/>
                </a:solidFill>
                <a:latin typeface="Arial"/>
              </a:rPr>
              <a:t>La nota 7775/2022 precisa che:</a:t>
            </a:r>
          </a:p>
          <a:p>
            <a:pPr lvl="0" algn="just">
              <a:spcBef>
                <a:spcPts val="0"/>
              </a:spcBef>
              <a:spcAft>
                <a:spcPts val="600"/>
              </a:spcAft>
              <a:buClrTx/>
              <a:buSzTx/>
            </a:pPr>
            <a:r>
              <a:rPr lang="it-IT" sz="1200" i="1" dirty="0">
                <a:solidFill>
                  <a:srgbClr val="000000"/>
                </a:solidFill>
                <a:latin typeface="Arial"/>
              </a:rPr>
              <a:t>In relazione al procedimento di formulazione delle tre proposte di traccia della seconda prova di cui all’articolo 20, comma 2, dell’ordinanza, tutti i docenti titolari della disciplina oggetto di seconda prova dichiarano obbligatoriamente per iscritto:</a:t>
            </a:r>
          </a:p>
          <a:p>
            <a:pPr lvl="0" algn="just">
              <a:spcBef>
                <a:spcPts val="0"/>
              </a:spcBef>
              <a:spcAft>
                <a:spcPts val="600"/>
              </a:spcAft>
              <a:buClrTx/>
              <a:buSzTx/>
            </a:pPr>
            <a:r>
              <a:rPr lang="it-IT" sz="1200" i="1" dirty="0">
                <a:solidFill>
                  <a:srgbClr val="000000"/>
                </a:solidFill>
                <a:latin typeface="Arial"/>
              </a:rPr>
              <a:t>a) se nell’anno scolastico 2021/2022 abbiano o meno istruito privatamente uno o più candidati assegnati alle altre sottocommissioni coinvolte nella predisposizione e nella somministrazione della prova;</a:t>
            </a:r>
          </a:p>
          <a:p>
            <a:pPr lvl="0" algn="just">
              <a:spcBef>
                <a:spcPts val="0"/>
              </a:spcBef>
              <a:spcAft>
                <a:spcPts val="600"/>
              </a:spcAft>
              <a:buClrTx/>
              <a:buSzTx/>
            </a:pPr>
            <a:r>
              <a:rPr lang="it-IT" sz="1200" i="1" dirty="0">
                <a:solidFill>
                  <a:srgbClr val="000000"/>
                </a:solidFill>
                <a:latin typeface="Arial"/>
              </a:rPr>
              <a:t>b) se abbiano o meno rapporti di parentela e di affinità entro il quarto grado ovvero di coniugio, unione civile o convivenza di fatto con candidati assegnati ad altre sottocommissioni coinvolte nella predisposizione e nella somministrazione della prova.</a:t>
            </a:r>
          </a:p>
          <a:p>
            <a:pPr lvl="0" algn="just">
              <a:spcBef>
                <a:spcPts val="0"/>
              </a:spcBef>
              <a:spcAft>
                <a:spcPts val="600"/>
              </a:spcAft>
              <a:buClrTx/>
              <a:buSzTx/>
            </a:pPr>
            <a:r>
              <a:rPr lang="it-IT" sz="1200" i="1" dirty="0">
                <a:solidFill>
                  <a:srgbClr val="000000"/>
                </a:solidFill>
                <a:latin typeface="Arial"/>
              </a:rPr>
              <a:t>Nei casi di dichiarazione affermativa, ai sensi della lettera a), il docente si astiene dal partecipare ai lavori collegiali.</a:t>
            </a:r>
          </a:p>
          <a:p>
            <a:pPr lvl="0" algn="just">
              <a:spcBef>
                <a:spcPts val="0"/>
              </a:spcBef>
              <a:spcAft>
                <a:spcPts val="600"/>
              </a:spcAft>
              <a:buClrTx/>
              <a:buSzTx/>
            </a:pPr>
            <a:r>
              <a:rPr lang="it-IT" sz="1200" i="1" dirty="0">
                <a:solidFill>
                  <a:srgbClr val="000000"/>
                </a:solidFill>
                <a:latin typeface="Arial"/>
              </a:rPr>
              <a:t>Nei casi di dichiarazione affermativa ai sensi della lettera b), il presidente della sottocommissione di cui il commissario è membro, sentito il presidente della sottocommissione cui è assegnato il candidato coinvolto, può disporre motivata deroga all’incompatibilità.</a:t>
            </a:r>
          </a:p>
        </p:txBody>
      </p:sp>
    </p:spTree>
    <p:extLst>
      <p:ext uri="{BB962C8B-B14F-4D97-AF65-F5344CB8AC3E}">
        <p14:creationId xmlns:p14="http://schemas.microsoft.com/office/powerpoint/2010/main" val="60331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 elaborazione traccia</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300" i="1" dirty="0">
                <a:solidFill>
                  <a:srgbClr val="000000"/>
                </a:solidFill>
                <a:latin typeface="Arial"/>
              </a:rPr>
              <a:t>Dato che l’elaborazione della traccia è affidata ai docenti delle singole istituzioni scolastiche, è opportuno:</a:t>
            </a:r>
          </a:p>
          <a:p>
            <a:pPr marL="285750" lvl="0" indent="-285750" algn="just">
              <a:spcBef>
                <a:spcPts val="0"/>
              </a:spcBef>
              <a:spcAft>
                <a:spcPts val="600"/>
              </a:spcAft>
              <a:buClrTx/>
              <a:buSzTx/>
              <a:buFont typeface="Arial" panose="020B0604020202020204" pitchFamily="34" charset="0"/>
              <a:buChar char="•"/>
            </a:pPr>
            <a:r>
              <a:rPr lang="it-IT" sz="1300" i="1" dirty="0">
                <a:solidFill>
                  <a:srgbClr val="000000"/>
                </a:solidFill>
                <a:latin typeface="Arial"/>
              </a:rPr>
              <a:t>promuovere una riflessione condivisa sui quadri di riferimento: le caratteristiche della prova, i nuclei tematici fondamentali, gli obiettivi della prova indicati dei </a:t>
            </a:r>
            <a:r>
              <a:rPr lang="it-IT" sz="1300" i="1" dirty="0" err="1">
                <a:solidFill>
                  <a:srgbClr val="000000"/>
                </a:solidFill>
                <a:latin typeface="Arial"/>
              </a:rPr>
              <a:t>QdR</a:t>
            </a:r>
            <a:r>
              <a:rPr lang="it-IT" sz="1300" i="1" dirty="0">
                <a:solidFill>
                  <a:srgbClr val="000000"/>
                </a:solidFill>
                <a:latin typeface="Arial"/>
              </a:rPr>
              <a:t> devono essere rigorosamente rispettati nell’elaborazione delle proposte di tracce;</a:t>
            </a:r>
          </a:p>
          <a:p>
            <a:pPr marL="285750" lvl="0" indent="-285750" algn="just">
              <a:spcBef>
                <a:spcPts val="0"/>
              </a:spcBef>
              <a:spcAft>
                <a:spcPts val="600"/>
              </a:spcAft>
              <a:buClrTx/>
              <a:buSzTx/>
              <a:buFont typeface="Arial" panose="020B0604020202020204" pitchFamily="34" charset="0"/>
              <a:buChar char="•"/>
            </a:pPr>
            <a:r>
              <a:rPr lang="it-IT" sz="1300" i="1" dirty="0">
                <a:solidFill>
                  <a:srgbClr val="000000"/>
                </a:solidFill>
                <a:latin typeface="Arial"/>
              </a:rPr>
              <a:t>favorire il confronto, anche all’interno dei dipartimenti, tra docenti di classi diverse appartenenti allo stesso indirizzo, articolazione, opzione, per porre le basi dell’elaborazione condivisa in fase di esame di Stato.</a:t>
            </a:r>
          </a:p>
          <a:p>
            <a:pPr lvl="0" algn="just">
              <a:spcBef>
                <a:spcPts val="0"/>
              </a:spcBef>
              <a:spcAft>
                <a:spcPts val="600"/>
              </a:spcAft>
              <a:buClrTx/>
              <a:buSzTx/>
            </a:pPr>
            <a:r>
              <a:rPr lang="it-IT" sz="1300" i="1" dirty="0">
                <a:solidFill>
                  <a:srgbClr val="000000"/>
                </a:solidFill>
                <a:latin typeface="Arial"/>
              </a:rPr>
              <a:t>Si veda il proposito la nota 7775/2022.</a:t>
            </a:r>
          </a:p>
          <a:p>
            <a:pPr lvl="0" algn="just">
              <a:spcBef>
                <a:spcPts val="0"/>
              </a:spcBef>
              <a:spcAft>
                <a:spcPts val="600"/>
              </a:spcAft>
              <a:buClrTx/>
              <a:buSzTx/>
            </a:pPr>
            <a:endParaRPr lang="it-IT" sz="1300" dirty="0">
              <a:solidFill>
                <a:srgbClr val="000000"/>
              </a:solidFill>
              <a:latin typeface="Arial"/>
            </a:endParaRPr>
          </a:p>
        </p:txBody>
      </p:sp>
    </p:spTree>
    <p:extLst>
      <p:ext uri="{BB962C8B-B14F-4D97-AF65-F5344CB8AC3E}">
        <p14:creationId xmlns:p14="http://schemas.microsoft.com/office/powerpoint/2010/main" val="174863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20 Seconda prova: casi particolari</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endParaRPr lang="it-IT" sz="1300" i="1" dirty="0">
              <a:solidFill>
                <a:srgbClr val="000000"/>
              </a:solidFill>
              <a:latin typeface="Arial"/>
            </a:endParaRPr>
          </a:p>
          <a:p>
            <a:pPr lvl="0" algn="just">
              <a:spcBef>
                <a:spcPts val="0"/>
              </a:spcBef>
              <a:spcAft>
                <a:spcPts val="600"/>
              </a:spcAft>
              <a:buClrTx/>
              <a:buSzTx/>
            </a:pPr>
            <a:r>
              <a:rPr lang="it-IT" sz="1300" i="1" dirty="0">
                <a:solidFill>
                  <a:srgbClr val="000000"/>
                </a:solidFill>
                <a:latin typeface="Arial"/>
              </a:rPr>
              <a:t>Commissione che abbina due classi dello stesso indirizzo, articolazione, opzione ma appartenenti a istituzioni scolastiche diverse: l’elaborazione avviene a livello di sottocommissione, distintamente per ciascuna scuola.</a:t>
            </a:r>
          </a:p>
          <a:p>
            <a:pPr lvl="0" algn="just">
              <a:spcBef>
                <a:spcPts val="0"/>
              </a:spcBef>
              <a:spcAft>
                <a:spcPts val="600"/>
              </a:spcAft>
              <a:buClrTx/>
              <a:buSzTx/>
            </a:pPr>
            <a:r>
              <a:rPr lang="it-IT" sz="1300" i="1" dirty="0">
                <a:solidFill>
                  <a:srgbClr val="000000"/>
                </a:solidFill>
                <a:latin typeface="Arial"/>
              </a:rPr>
              <a:t>Commissione in cui il docente titolare della disciplina di seconda prova è comune alle due classi, e nella scuola non vi sono altre classi dello stesso indirizzo, articolazione, opzione: l’elaborazione viene effettuata dall’intera commissione.</a:t>
            </a:r>
          </a:p>
        </p:txBody>
      </p:sp>
    </p:spTree>
    <p:extLst>
      <p:ext uri="{BB962C8B-B14F-4D97-AF65-F5344CB8AC3E}">
        <p14:creationId xmlns:p14="http://schemas.microsoft.com/office/powerpoint/2010/main" val="2870630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21 Correzione e valutazione prove scritte</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r>
              <a:rPr lang="it-IT" sz="1300" dirty="0">
                <a:solidFill>
                  <a:srgbClr val="000000"/>
                </a:solidFill>
                <a:latin typeface="Arial"/>
              </a:rPr>
              <a:t>La sottocommissione è tenuta a iniziare la correzione e valutazione delle prove scritte </a:t>
            </a:r>
            <a:r>
              <a:rPr lang="it-IT" sz="1300" b="1" dirty="0">
                <a:solidFill>
                  <a:srgbClr val="000000"/>
                </a:solidFill>
                <a:latin typeface="Arial"/>
              </a:rPr>
              <a:t>al termine della seconda prova </a:t>
            </a:r>
            <a:r>
              <a:rPr lang="it-IT" sz="1300" dirty="0">
                <a:solidFill>
                  <a:srgbClr val="000000"/>
                </a:solidFill>
                <a:latin typeface="Arial"/>
              </a:rPr>
              <a:t>scritta, dedicando un </a:t>
            </a:r>
            <a:r>
              <a:rPr lang="it-IT" sz="1300" b="1" dirty="0">
                <a:solidFill>
                  <a:srgbClr val="000000"/>
                </a:solidFill>
                <a:latin typeface="Arial"/>
              </a:rPr>
              <a:t>numero di giorni congruo</a:t>
            </a:r>
            <a:r>
              <a:rPr lang="it-IT" sz="1300" dirty="0">
                <a:solidFill>
                  <a:srgbClr val="000000"/>
                </a:solidFill>
                <a:latin typeface="Arial"/>
              </a:rPr>
              <a:t> rispetto al numero dei candidati da esaminare.</a:t>
            </a:r>
          </a:p>
          <a:p>
            <a:pPr lvl="0" algn="just">
              <a:spcBef>
                <a:spcPts val="0"/>
              </a:spcBef>
              <a:spcAft>
                <a:spcPts val="600"/>
              </a:spcAft>
              <a:buClrTx/>
              <a:buSzTx/>
            </a:pPr>
            <a:r>
              <a:rPr lang="it-IT" sz="1300" dirty="0">
                <a:solidFill>
                  <a:srgbClr val="000000"/>
                </a:solidFill>
                <a:latin typeface="Arial"/>
              </a:rPr>
              <a:t>La sottocommissione dispone di un massimo di </a:t>
            </a:r>
            <a:r>
              <a:rPr lang="it-IT" sz="1300" b="1" dirty="0">
                <a:solidFill>
                  <a:srgbClr val="000000"/>
                </a:solidFill>
                <a:latin typeface="Arial"/>
              </a:rPr>
              <a:t>quindici punti </a:t>
            </a:r>
            <a:r>
              <a:rPr lang="it-IT" sz="1300" dirty="0">
                <a:solidFill>
                  <a:srgbClr val="000000"/>
                </a:solidFill>
                <a:latin typeface="Arial"/>
              </a:rPr>
              <a:t>per la </a:t>
            </a:r>
            <a:r>
              <a:rPr lang="it-IT" sz="1300" b="1" dirty="0">
                <a:solidFill>
                  <a:srgbClr val="000000"/>
                </a:solidFill>
                <a:latin typeface="Arial"/>
              </a:rPr>
              <a:t>prima prova </a:t>
            </a:r>
            <a:r>
              <a:rPr lang="it-IT" sz="1300" dirty="0">
                <a:solidFill>
                  <a:srgbClr val="000000"/>
                </a:solidFill>
                <a:latin typeface="Arial"/>
              </a:rPr>
              <a:t>scritta e di </a:t>
            </a:r>
            <a:r>
              <a:rPr lang="it-IT" sz="1300" b="1" dirty="0">
                <a:solidFill>
                  <a:srgbClr val="000000"/>
                </a:solidFill>
                <a:latin typeface="Arial"/>
              </a:rPr>
              <a:t>dieci punti </a:t>
            </a:r>
            <a:r>
              <a:rPr lang="it-IT" sz="1300" dirty="0">
                <a:solidFill>
                  <a:srgbClr val="000000"/>
                </a:solidFill>
                <a:latin typeface="Arial"/>
              </a:rPr>
              <a:t>per la </a:t>
            </a:r>
            <a:r>
              <a:rPr lang="it-IT" sz="1300" b="1" dirty="0">
                <a:solidFill>
                  <a:srgbClr val="000000"/>
                </a:solidFill>
                <a:latin typeface="Arial"/>
              </a:rPr>
              <a:t>seconda prova </a:t>
            </a:r>
            <a:r>
              <a:rPr lang="it-IT" sz="1300" dirty="0">
                <a:solidFill>
                  <a:srgbClr val="000000"/>
                </a:solidFill>
                <a:latin typeface="Arial"/>
              </a:rPr>
              <a:t>scritta. </a:t>
            </a:r>
          </a:p>
          <a:p>
            <a:pPr lvl="0" algn="just">
              <a:spcBef>
                <a:spcPts val="0"/>
              </a:spcBef>
              <a:spcAft>
                <a:spcPts val="600"/>
              </a:spcAft>
              <a:buClrTx/>
              <a:buSzTx/>
            </a:pPr>
            <a:r>
              <a:rPr lang="it-IT" sz="1300" dirty="0">
                <a:solidFill>
                  <a:srgbClr val="000000"/>
                </a:solidFill>
                <a:latin typeface="Arial"/>
              </a:rPr>
              <a:t>La commissione </a:t>
            </a:r>
            <a:r>
              <a:rPr lang="it-IT" sz="1300" b="1" dirty="0">
                <a:solidFill>
                  <a:srgbClr val="000000"/>
                </a:solidFill>
                <a:latin typeface="Arial"/>
              </a:rPr>
              <a:t>elabora le griglie di valutazione </a:t>
            </a:r>
            <a:r>
              <a:rPr lang="it-IT" sz="1300" dirty="0">
                <a:solidFill>
                  <a:srgbClr val="000000"/>
                </a:solidFill>
                <a:latin typeface="Arial"/>
              </a:rPr>
              <a:t>ai sensi dei </a:t>
            </a:r>
            <a:r>
              <a:rPr lang="it-IT" sz="1300" b="1" dirty="0">
                <a:solidFill>
                  <a:srgbClr val="000000"/>
                </a:solidFill>
                <a:latin typeface="Arial"/>
              </a:rPr>
              <a:t>quadri di riferimento</a:t>
            </a:r>
            <a:r>
              <a:rPr lang="it-IT" sz="1300" dirty="0">
                <a:solidFill>
                  <a:srgbClr val="000000"/>
                </a:solidFill>
                <a:latin typeface="Arial"/>
              </a:rPr>
              <a:t> già citati, declinando gli indicatori in descrittori; tali griglie prevedono una valutazione espressa </a:t>
            </a:r>
            <a:r>
              <a:rPr lang="it-IT" sz="1300" b="1" dirty="0">
                <a:solidFill>
                  <a:srgbClr val="000000"/>
                </a:solidFill>
                <a:latin typeface="Arial"/>
              </a:rPr>
              <a:t>in ventesimi</a:t>
            </a:r>
            <a:r>
              <a:rPr lang="it-IT" sz="1300" dirty="0">
                <a:solidFill>
                  <a:srgbClr val="000000"/>
                </a:solidFill>
                <a:latin typeface="Arial"/>
              </a:rPr>
              <a:t>.</a:t>
            </a:r>
          </a:p>
          <a:p>
            <a:pPr lvl="0" algn="just">
              <a:spcBef>
                <a:spcPts val="0"/>
              </a:spcBef>
              <a:spcAft>
                <a:spcPts val="600"/>
              </a:spcAft>
              <a:buClrTx/>
              <a:buSzTx/>
            </a:pPr>
            <a:r>
              <a:rPr lang="it-IT" sz="1300" dirty="0">
                <a:solidFill>
                  <a:srgbClr val="000000"/>
                </a:solidFill>
                <a:latin typeface="Arial"/>
              </a:rPr>
              <a:t>Il </a:t>
            </a:r>
            <a:r>
              <a:rPr lang="it-IT" sz="1300" b="1" dirty="0">
                <a:solidFill>
                  <a:srgbClr val="000000"/>
                </a:solidFill>
                <a:latin typeface="Arial"/>
              </a:rPr>
              <a:t>punteggio in ventesimi </a:t>
            </a:r>
            <a:r>
              <a:rPr lang="it-IT" sz="1300" dirty="0">
                <a:solidFill>
                  <a:srgbClr val="000000"/>
                </a:solidFill>
                <a:latin typeface="Arial"/>
              </a:rPr>
              <a:t>di ciascuna prova viene </a:t>
            </a:r>
            <a:r>
              <a:rPr lang="it-IT" sz="1300" b="1" dirty="0">
                <a:solidFill>
                  <a:srgbClr val="000000"/>
                </a:solidFill>
                <a:latin typeface="Arial"/>
              </a:rPr>
              <a:t>convertito</a:t>
            </a:r>
            <a:r>
              <a:rPr lang="it-IT" sz="1300" dirty="0">
                <a:solidFill>
                  <a:srgbClr val="000000"/>
                </a:solidFill>
                <a:latin typeface="Arial"/>
              </a:rPr>
              <a:t> ai sensi delle </a:t>
            </a:r>
            <a:r>
              <a:rPr lang="it-IT" sz="1300" b="1" dirty="0">
                <a:solidFill>
                  <a:srgbClr val="000000"/>
                </a:solidFill>
                <a:latin typeface="Arial"/>
              </a:rPr>
              <a:t>tabelle 2 e 3 di cui all’allegato C</a:t>
            </a:r>
            <a:r>
              <a:rPr lang="it-IT" sz="1300" dirty="0">
                <a:solidFill>
                  <a:srgbClr val="000000"/>
                </a:solidFill>
                <a:latin typeface="Arial"/>
              </a:rPr>
              <a:t> all’ordinanza.</a:t>
            </a:r>
            <a:endParaRPr lang="it-IT" sz="1300" b="1" dirty="0">
              <a:solidFill>
                <a:srgbClr val="000000"/>
              </a:solidFill>
              <a:latin typeface="Arial"/>
            </a:endParaRPr>
          </a:p>
          <a:p>
            <a:pPr lvl="0" algn="just">
              <a:spcBef>
                <a:spcPts val="0"/>
              </a:spcBef>
              <a:spcAft>
                <a:spcPts val="600"/>
              </a:spcAft>
              <a:buClrTx/>
              <a:buSzTx/>
            </a:pPr>
            <a:r>
              <a:rPr lang="it-IT" sz="1300" i="1" dirty="0">
                <a:solidFill>
                  <a:srgbClr val="000000"/>
                </a:solidFill>
                <a:latin typeface="Arial"/>
              </a:rPr>
              <a:t>N.B. tutta la procedura di votazione sulle proposte di punteggio, a partire dalla più alta ecc., prevista in passato, non è più attuale alla luce dell’impiego di griglie di valutazione che escludono la proposta di punteggi complessivi diversi da parte dei componenti della sottocommissione. </a:t>
            </a:r>
          </a:p>
        </p:txBody>
      </p:sp>
    </p:spTree>
    <p:extLst>
      <p:ext uri="{BB962C8B-B14F-4D97-AF65-F5344CB8AC3E}">
        <p14:creationId xmlns:p14="http://schemas.microsoft.com/office/powerpoint/2010/main" val="319208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842006"/>
          </a:xfrm>
        </p:spPr>
        <p:txBody>
          <a:bodyPr/>
          <a:lstStyle/>
          <a:p>
            <a:pPr algn="ctr">
              <a:spcBef>
                <a:spcPts val="0"/>
              </a:spcBef>
            </a:pPr>
            <a:r>
              <a:rPr lang="it-IT" sz="2000" dirty="0">
                <a:solidFill>
                  <a:srgbClr val="00B0F0"/>
                </a:solidFill>
                <a:latin typeface="+mj-lt"/>
              </a:rPr>
              <a:t>Valutazione prove scritte – </a:t>
            </a:r>
          </a:p>
          <a:p>
            <a:pPr algn="ctr">
              <a:spcBef>
                <a:spcPts val="0"/>
              </a:spcBef>
            </a:pPr>
            <a:r>
              <a:rPr lang="it-IT" sz="2000" dirty="0">
                <a:solidFill>
                  <a:srgbClr val="00B0F0"/>
                </a:solidFill>
                <a:latin typeface="+mj-lt"/>
              </a:rPr>
              <a:t>arrotondamento del punteggio</a:t>
            </a:r>
            <a:endParaRPr lang="it-IT" dirty="0">
              <a:solidFill>
                <a:srgbClr val="00B0F0"/>
              </a:solidFill>
              <a:latin typeface="+mj-lt"/>
            </a:endParaRPr>
          </a:p>
        </p:txBody>
      </p:sp>
      <p:sp>
        <p:nvSpPr>
          <p:cNvPr id="3" name="Segnaposto testo 2"/>
          <p:cNvSpPr>
            <a:spLocks noGrp="1"/>
          </p:cNvSpPr>
          <p:nvPr>
            <p:ph type="body" sz="quarter" idx="11"/>
          </p:nvPr>
        </p:nvSpPr>
        <p:spPr>
          <a:xfrm>
            <a:off x="654050" y="1413164"/>
            <a:ext cx="6183313" cy="3067396"/>
          </a:xfrm>
        </p:spPr>
        <p:txBody>
          <a:bodyPr/>
          <a:lstStyle/>
          <a:p>
            <a:pPr lvl="0" algn="just">
              <a:spcBef>
                <a:spcPts val="0"/>
              </a:spcBef>
              <a:spcAft>
                <a:spcPts val="600"/>
              </a:spcAft>
              <a:buClrTx/>
              <a:buSzTx/>
            </a:pPr>
            <a:r>
              <a:rPr lang="it-IT" sz="1300" i="1" dirty="0">
                <a:solidFill>
                  <a:srgbClr val="000000"/>
                </a:solidFill>
                <a:latin typeface="Arial"/>
              </a:rPr>
              <a:t>Nota 7775/2022:</a:t>
            </a:r>
          </a:p>
          <a:p>
            <a:pPr lvl="0" algn="just">
              <a:spcBef>
                <a:spcPts val="0"/>
              </a:spcBef>
              <a:spcAft>
                <a:spcPts val="600"/>
              </a:spcAft>
              <a:buClrTx/>
              <a:buSzTx/>
            </a:pPr>
            <a:r>
              <a:rPr lang="it-IT" sz="1300" i="1" dirty="0">
                <a:solidFill>
                  <a:srgbClr val="000000"/>
                </a:solidFill>
                <a:latin typeface="Arial"/>
              </a:rPr>
              <a:t>Le tabelle di conversione del punteggio delle prove scritte di cui all’allegato C all’ordinanza e la griglia per la valutazione del colloquio di cui all’allegato A prevedono la possibilità di assegnare </a:t>
            </a:r>
            <a:r>
              <a:rPr lang="it-IT" sz="1300" b="1" i="1" dirty="0">
                <a:solidFill>
                  <a:srgbClr val="000000"/>
                </a:solidFill>
                <a:latin typeface="Arial"/>
              </a:rPr>
              <a:t>alle singole prove di esame un punteggio con decimale</a:t>
            </a:r>
            <a:r>
              <a:rPr lang="it-IT" sz="1300" i="1" dirty="0">
                <a:solidFill>
                  <a:srgbClr val="000000"/>
                </a:solidFill>
                <a:latin typeface="Arial"/>
              </a:rPr>
              <a:t> (.50). </a:t>
            </a:r>
          </a:p>
          <a:p>
            <a:pPr lvl="0" algn="just">
              <a:spcBef>
                <a:spcPts val="0"/>
              </a:spcBef>
              <a:spcAft>
                <a:spcPts val="600"/>
              </a:spcAft>
              <a:buClrTx/>
              <a:buSzTx/>
            </a:pPr>
            <a:r>
              <a:rPr lang="it-IT" sz="1300" i="1" dirty="0">
                <a:solidFill>
                  <a:srgbClr val="000000"/>
                </a:solidFill>
                <a:latin typeface="Arial"/>
              </a:rPr>
              <a:t>Si specifica che </a:t>
            </a:r>
            <a:r>
              <a:rPr lang="it-IT" sz="1300" b="1" i="1" dirty="0">
                <a:solidFill>
                  <a:srgbClr val="000000"/>
                </a:solidFill>
                <a:latin typeface="Arial"/>
              </a:rPr>
              <a:t>l’arrotondamento all’unità superiore </a:t>
            </a:r>
            <a:r>
              <a:rPr lang="it-IT" sz="1300" i="1" dirty="0">
                <a:solidFill>
                  <a:srgbClr val="000000"/>
                </a:solidFill>
                <a:latin typeface="Arial"/>
              </a:rPr>
              <a:t>verrà operato </a:t>
            </a:r>
            <a:r>
              <a:rPr lang="it-IT" sz="1300" b="1" i="1" dirty="0">
                <a:solidFill>
                  <a:srgbClr val="000000"/>
                </a:solidFill>
                <a:latin typeface="Arial"/>
              </a:rPr>
              <a:t>una sola volta</a:t>
            </a:r>
            <a:r>
              <a:rPr lang="it-IT" sz="1300" i="1" dirty="0">
                <a:solidFill>
                  <a:srgbClr val="000000"/>
                </a:solidFill>
                <a:latin typeface="Arial"/>
              </a:rPr>
              <a:t>, dopo aver sommato i singoli punteggi conseguiti nelle due prove scritte e nel colloquio, </a:t>
            </a:r>
            <a:r>
              <a:rPr lang="it-IT" sz="1300" b="1" i="1" dirty="0">
                <a:solidFill>
                  <a:srgbClr val="000000"/>
                </a:solidFill>
                <a:latin typeface="Arial"/>
              </a:rPr>
              <a:t>sul punteggio totale conseguito nelle prove d’esame</a:t>
            </a:r>
            <a:r>
              <a:rPr lang="it-IT" sz="1300" i="1" dirty="0">
                <a:solidFill>
                  <a:srgbClr val="000000"/>
                </a:solidFill>
                <a:latin typeface="Arial"/>
              </a:rPr>
              <a:t>.</a:t>
            </a:r>
          </a:p>
        </p:txBody>
      </p:sp>
    </p:spTree>
    <p:extLst>
      <p:ext uri="{BB962C8B-B14F-4D97-AF65-F5344CB8AC3E}">
        <p14:creationId xmlns:p14="http://schemas.microsoft.com/office/powerpoint/2010/main" val="230150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381000"/>
            <a:ext cx="6113123" cy="718335"/>
          </a:xfrm>
        </p:spPr>
        <p:txBody>
          <a:bodyPr/>
          <a:lstStyle/>
          <a:p>
            <a:pPr algn="ctr">
              <a:spcBef>
                <a:spcPts val="0"/>
              </a:spcBef>
            </a:pPr>
            <a:r>
              <a:rPr lang="it-IT" sz="1800" dirty="0">
                <a:solidFill>
                  <a:srgbClr val="00B0F0"/>
                </a:solidFill>
                <a:latin typeface="+mj-lt"/>
              </a:rPr>
              <a:t>Approfondimento: Griglia di valutazione prima prova scritta (</a:t>
            </a:r>
            <a:r>
              <a:rPr lang="it-IT" sz="1800" dirty="0" err="1">
                <a:solidFill>
                  <a:srgbClr val="00B0F0"/>
                </a:solidFill>
                <a:latin typeface="+mj-lt"/>
              </a:rPr>
              <a:t>QdR</a:t>
            </a:r>
            <a:r>
              <a:rPr lang="it-IT" sz="1800" dirty="0">
                <a:solidFill>
                  <a:srgbClr val="00B0F0"/>
                </a:solidFill>
                <a:latin typeface="+mj-lt"/>
              </a:rPr>
              <a:t> </a:t>
            </a:r>
            <a:r>
              <a:rPr lang="it-IT" sz="1800" dirty="0" err="1">
                <a:solidFill>
                  <a:srgbClr val="00B0F0"/>
                </a:solidFill>
                <a:latin typeface="+mj-lt"/>
              </a:rPr>
              <a:t>all</a:t>
            </a:r>
            <a:r>
              <a:rPr lang="it-IT" sz="1800" dirty="0">
                <a:solidFill>
                  <a:srgbClr val="00B0F0"/>
                </a:solidFill>
                <a:latin typeface="+mj-lt"/>
              </a:rPr>
              <a:t> </a:t>
            </a:r>
            <a:r>
              <a:rPr lang="it-IT" sz="1800" dirty="0" err="1">
                <a:solidFill>
                  <a:srgbClr val="00B0F0"/>
                </a:solidFill>
                <a:latin typeface="+mj-lt"/>
              </a:rPr>
              <a:t>d.m.</a:t>
            </a:r>
            <a:r>
              <a:rPr lang="it-IT" sz="1800" dirty="0">
                <a:solidFill>
                  <a:srgbClr val="00B0F0"/>
                </a:solidFill>
                <a:latin typeface="+mj-lt"/>
              </a:rPr>
              <a:t> 1095/2019) </a:t>
            </a:r>
          </a:p>
        </p:txBody>
      </p:sp>
      <p:sp>
        <p:nvSpPr>
          <p:cNvPr id="3" name="Segnaposto testo 2"/>
          <p:cNvSpPr>
            <a:spLocks noGrp="1"/>
          </p:cNvSpPr>
          <p:nvPr>
            <p:ph type="body" sz="quarter" idx="11"/>
          </p:nvPr>
        </p:nvSpPr>
        <p:spPr>
          <a:xfrm>
            <a:off x="654050" y="1099335"/>
            <a:ext cx="6183313" cy="3381225"/>
          </a:xfrm>
        </p:spPr>
        <p:txBody>
          <a:bodyPr/>
          <a:lstStyle/>
          <a:p>
            <a:pPr lvl="0" algn="just">
              <a:spcBef>
                <a:spcPts val="0"/>
              </a:spcBef>
              <a:spcAft>
                <a:spcPts val="600"/>
              </a:spcAft>
              <a:buClrTx/>
              <a:buSzTx/>
            </a:pPr>
            <a:r>
              <a:rPr lang="it-IT" sz="1300" dirty="0">
                <a:solidFill>
                  <a:srgbClr val="000000"/>
                </a:solidFill>
                <a:latin typeface="Arial"/>
              </a:rPr>
              <a:t>La griglia di valutazione della prima prova scritta prevede due tipologie di indicatori:</a:t>
            </a:r>
          </a:p>
          <a:p>
            <a:pPr lvl="0" algn="just">
              <a:spcBef>
                <a:spcPts val="0"/>
              </a:spcBef>
              <a:spcAft>
                <a:spcPts val="600"/>
              </a:spcAft>
              <a:buClrTx/>
              <a:buSzTx/>
            </a:pPr>
            <a:r>
              <a:rPr lang="it-IT" sz="1300" dirty="0">
                <a:solidFill>
                  <a:srgbClr val="000000"/>
                </a:solidFill>
                <a:latin typeface="Arial"/>
              </a:rPr>
              <a:t>1) Indicatori da applicare a tutti i tipi di traccia</a:t>
            </a:r>
          </a:p>
          <a:p>
            <a:pPr lvl="0" algn="just">
              <a:spcBef>
                <a:spcPts val="0"/>
              </a:spcBef>
              <a:spcAft>
                <a:spcPts val="600"/>
              </a:spcAft>
              <a:buClrTx/>
              <a:buSzTx/>
            </a:pPr>
            <a:r>
              <a:rPr lang="it-IT" sz="1300" dirty="0">
                <a:solidFill>
                  <a:srgbClr val="000000"/>
                </a:solidFill>
                <a:latin typeface="Arial"/>
              </a:rPr>
              <a:t>2) Indicatori specifici per ogni tipologia (A-B-C)</a:t>
            </a:r>
          </a:p>
          <a:p>
            <a:pPr lvl="0" algn="just">
              <a:spcBef>
                <a:spcPts val="0"/>
              </a:spcBef>
              <a:spcAft>
                <a:spcPts val="600"/>
              </a:spcAft>
              <a:buClrTx/>
              <a:buSzTx/>
            </a:pPr>
            <a:endParaRPr lang="it-IT" sz="1300" dirty="0">
              <a:solidFill>
                <a:srgbClr val="000000"/>
              </a:solidFill>
              <a:latin typeface="Arial"/>
            </a:endParaRPr>
          </a:p>
          <a:p>
            <a:pPr lvl="0" algn="just">
              <a:spcBef>
                <a:spcPts val="0"/>
              </a:spcBef>
              <a:spcAft>
                <a:spcPts val="600"/>
              </a:spcAft>
              <a:buClrTx/>
              <a:buSzTx/>
            </a:pPr>
            <a:r>
              <a:rPr lang="it-IT" sz="1300" dirty="0">
                <a:solidFill>
                  <a:srgbClr val="000000"/>
                </a:solidFill>
                <a:latin typeface="Arial"/>
              </a:rPr>
              <a:t>La commissione assegnerà un massimo di 60 punti agli indicatori sub 1) e un massimo di 40 punti agli indicatori sub 2)</a:t>
            </a:r>
          </a:p>
          <a:p>
            <a:pPr lvl="0" algn="just">
              <a:spcBef>
                <a:spcPts val="0"/>
              </a:spcBef>
              <a:spcAft>
                <a:spcPts val="600"/>
              </a:spcAft>
              <a:buClrTx/>
              <a:buSzTx/>
            </a:pPr>
            <a:r>
              <a:rPr lang="it-IT" sz="1300" dirty="0">
                <a:solidFill>
                  <a:srgbClr val="000000"/>
                </a:solidFill>
                <a:latin typeface="Arial"/>
              </a:rPr>
              <a:t>La commissione, quindi, sarà chiamata a:</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rPr>
              <a:t>declinare gli indicatori in descrittori di livello</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rPr>
              <a:t>attribuire un peso quantitativo a ciascun indicatore (rispettando il rapporto 60/40) </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rPr>
              <a:t>attribuire un intervallo di punti a ciascun livello</a:t>
            </a:r>
          </a:p>
          <a:p>
            <a:pPr marL="285750" lvl="0" indent="-285750" algn="just">
              <a:spcBef>
                <a:spcPts val="0"/>
              </a:spcBef>
              <a:spcAft>
                <a:spcPts val="600"/>
              </a:spcAft>
              <a:buClrTx/>
              <a:buSzTx/>
              <a:buFont typeface="Arial" panose="020B0604020202020204" pitchFamily="34" charset="0"/>
              <a:buChar char="•"/>
            </a:pPr>
            <a:r>
              <a:rPr lang="it-IT" sz="1300" dirty="0">
                <a:solidFill>
                  <a:srgbClr val="000000"/>
                </a:solidFill>
                <a:latin typeface="Arial"/>
              </a:rPr>
              <a:t>riportare il punteggio a ventesimi (dividendo per 5 il totale ottenuto).</a:t>
            </a:r>
          </a:p>
        </p:txBody>
      </p:sp>
    </p:spTree>
    <p:extLst>
      <p:ext uri="{BB962C8B-B14F-4D97-AF65-F5344CB8AC3E}">
        <p14:creationId xmlns:p14="http://schemas.microsoft.com/office/powerpoint/2010/main" val="9180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lvl="0" algn="ctr">
              <a:spcBef>
                <a:spcPts val="0"/>
              </a:spcBef>
            </a:pPr>
            <a:r>
              <a:rPr lang="it-IT" sz="2000" dirty="0">
                <a:solidFill>
                  <a:srgbClr val="00B0F0"/>
                </a:solidFill>
                <a:latin typeface="Arial"/>
              </a:rPr>
              <a:t>Art. 3 Ammissione dei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212351"/>
            <a:ext cx="6183313" cy="3390471"/>
          </a:xfrm>
        </p:spPr>
        <p:txBody>
          <a:bodyPr/>
          <a:lstStyle/>
          <a:p>
            <a:pPr lvl="0" algn="just">
              <a:spcBef>
                <a:spcPts val="0"/>
              </a:spcBef>
              <a:buClrTx/>
              <a:buSzTx/>
            </a:pPr>
            <a:endParaRPr lang="it-IT" sz="1400" dirty="0">
              <a:solidFill>
                <a:schemeClr val="tx1"/>
              </a:solidFill>
              <a:latin typeface="Arial"/>
              <a:cs typeface="Arial"/>
              <a:sym typeface="Arial"/>
            </a:endParaRPr>
          </a:p>
          <a:p>
            <a:pPr lvl="0" algn="just">
              <a:spcBef>
                <a:spcPts val="0"/>
              </a:spcBef>
              <a:buClrTx/>
              <a:buSzTx/>
            </a:pPr>
            <a:r>
              <a:rPr lang="it-IT" dirty="0">
                <a:solidFill>
                  <a:schemeClr val="tx1"/>
                </a:solidFill>
                <a:latin typeface="Arial"/>
                <a:cs typeface="Arial"/>
                <a:sym typeface="Arial"/>
              </a:rPr>
              <a:t>In relazione ai </a:t>
            </a:r>
            <a:r>
              <a:rPr lang="it-IT" b="1" dirty="0">
                <a:solidFill>
                  <a:schemeClr val="tx1"/>
                </a:solidFill>
                <a:latin typeface="Arial"/>
                <a:cs typeface="Arial"/>
                <a:sym typeface="Arial"/>
              </a:rPr>
              <a:t>requisiti di profitto</a:t>
            </a:r>
            <a:r>
              <a:rPr lang="it-IT" dirty="0">
                <a:solidFill>
                  <a:schemeClr val="tx1"/>
                </a:solidFill>
                <a:latin typeface="Arial"/>
                <a:cs typeface="Arial"/>
                <a:sym typeface="Arial"/>
              </a:rPr>
              <a:t>, </a:t>
            </a:r>
            <a:r>
              <a:rPr lang="it-IT" b="1" dirty="0">
                <a:solidFill>
                  <a:schemeClr val="tx1"/>
                </a:solidFill>
                <a:latin typeface="Arial"/>
                <a:cs typeface="Arial"/>
                <a:sym typeface="Arial"/>
              </a:rPr>
              <a:t>nessuna deroga è prevista;</a:t>
            </a:r>
            <a:r>
              <a:rPr lang="it-IT" dirty="0">
                <a:solidFill>
                  <a:schemeClr val="tx1"/>
                </a:solidFill>
                <a:latin typeface="Arial"/>
                <a:cs typeface="Arial"/>
                <a:sym typeface="Arial"/>
              </a:rPr>
              <a:t> sono quindi richiesti:</a:t>
            </a:r>
          </a:p>
          <a:p>
            <a:pPr marL="285750" lvl="0" indent="-285750" algn="just">
              <a:spcBef>
                <a:spcPts val="0"/>
              </a:spcBef>
              <a:buClrTx/>
              <a:buSzTx/>
              <a:buFont typeface="Arial" panose="020B0604020202020204" pitchFamily="34" charset="0"/>
              <a:buChar char="•"/>
            </a:pPr>
            <a:r>
              <a:rPr lang="it-IT" dirty="0">
                <a:solidFill>
                  <a:srgbClr val="000000"/>
                </a:solidFill>
                <a:latin typeface="Arial"/>
                <a:cs typeface="Arial"/>
                <a:sym typeface="Arial"/>
              </a:rPr>
              <a:t>votazione non inferiore a sei decimi in ciascuna disciplina o gruppo di discipline valutate con un unico voto </a:t>
            </a:r>
          </a:p>
          <a:p>
            <a:pPr marL="285750" lvl="0" indent="-285750" algn="just">
              <a:spcBef>
                <a:spcPts val="0"/>
              </a:spcBef>
              <a:buClrTx/>
              <a:buSzTx/>
              <a:buFont typeface="Arial" panose="020B0604020202020204" pitchFamily="34" charset="0"/>
              <a:buChar char="•"/>
            </a:pPr>
            <a:r>
              <a:rPr lang="it-IT" dirty="0">
                <a:solidFill>
                  <a:srgbClr val="000000"/>
                </a:solidFill>
                <a:latin typeface="Arial"/>
                <a:cs typeface="Arial"/>
                <a:sym typeface="Arial"/>
              </a:rPr>
              <a:t>voto di comportamento non inferiore a sei decimi</a:t>
            </a:r>
          </a:p>
          <a:p>
            <a:pPr marL="285750" lvl="0" indent="-285750" algn="just">
              <a:spcBef>
                <a:spcPts val="0"/>
              </a:spcBef>
              <a:buClrTx/>
              <a:buSzTx/>
              <a:buFont typeface="Arial" panose="020B0604020202020204" pitchFamily="34" charset="0"/>
              <a:buChar char="•"/>
            </a:pPr>
            <a:r>
              <a:rPr lang="it-IT" dirty="0">
                <a:solidFill>
                  <a:srgbClr val="000000"/>
                </a:solidFill>
                <a:latin typeface="Arial"/>
                <a:cs typeface="Arial"/>
                <a:sym typeface="Arial"/>
              </a:rPr>
              <a:t>possibilità di ammettere con provvedimento motivato nel caso di una insufficienza in una sola disciplina</a:t>
            </a:r>
          </a:p>
          <a:p>
            <a:pPr lvl="0" algn="just">
              <a:spcBef>
                <a:spcPts val="0"/>
              </a:spcBef>
              <a:buClrTx/>
              <a:buSzTx/>
            </a:pPr>
            <a:endParaRPr lang="it-IT" dirty="0">
              <a:latin typeface="+mn-lt"/>
            </a:endParaRPr>
          </a:p>
        </p:txBody>
      </p:sp>
    </p:spTree>
    <p:extLst>
      <p:ext uri="{BB962C8B-B14F-4D97-AF65-F5344CB8AC3E}">
        <p14:creationId xmlns:p14="http://schemas.microsoft.com/office/powerpoint/2010/main" val="304195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247076" cy="625159"/>
          </a:xfrm>
        </p:spPr>
        <p:txBody>
          <a:bodyPr/>
          <a:lstStyle/>
          <a:p>
            <a:pPr algn="ctr">
              <a:spcBef>
                <a:spcPts val="0"/>
              </a:spcBef>
            </a:pPr>
            <a:r>
              <a:rPr lang="it-IT" sz="1800" dirty="0">
                <a:solidFill>
                  <a:srgbClr val="00B0F0"/>
                </a:solidFill>
                <a:latin typeface="+mj-lt"/>
              </a:rPr>
              <a:t>Approfondimento: Griglia di valutazione seconda prova</a:t>
            </a:r>
          </a:p>
        </p:txBody>
      </p:sp>
      <p:sp>
        <p:nvSpPr>
          <p:cNvPr id="3" name="Segnaposto testo 2"/>
          <p:cNvSpPr>
            <a:spLocks noGrp="1"/>
          </p:cNvSpPr>
          <p:nvPr>
            <p:ph type="body" sz="quarter" idx="11"/>
          </p:nvPr>
        </p:nvSpPr>
        <p:spPr>
          <a:xfrm>
            <a:off x="654050" y="1099335"/>
            <a:ext cx="6183313" cy="3381225"/>
          </a:xfrm>
        </p:spPr>
        <p:txBody>
          <a:bodyPr/>
          <a:lstStyle/>
          <a:p>
            <a:pPr lvl="0" algn="just">
              <a:spcBef>
                <a:spcPts val="0"/>
              </a:spcBef>
              <a:spcAft>
                <a:spcPts val="600"/>
              </a:spcAft>
              <a:buClrTx/>
              <a:buSzTx/>
            </a:pPr>
            <a:r>
              <a:rPr lang="it-IT" sz="1300" dirty="0">
                <a:solidFill>
                  <a:srgbClr val="000000"/>
                </a:solidFill>
                <a:latin typeface="Arial"/>
              </a:rPr>
              <a:t>Le griglie di valutazione allegate al </a:t>
            </a:r>
            <a:r>
              <a:rPr lang="it-IT" sz="1300" dirty="0" err="1">
                <a:solidFill>
                  <a:srgbClr val="000000"/>
                </a:solidFill>
                <a:latin typeface="Arial"/>
              </a:rPr>
              <a:t>d.m.</a:t>
            </a:r>
            <a:r>
              <a:rPr lang="it-IT" sz="1300" dirty="0">
                <a:solidFill>
                  <a:srgbClr val="000000"/>
                </a:solidFill>
                <a:latin typeface="Arial"/>
              </a:rPr>
              <a:t> 769/2018 sono specifiche per ogni indirizzo, articolazione, opzione.</a:t>
            </a:r>
          </a:p>
          <a:p>
            <a:pPr lvl="0" algn="just">
              <a:spcBef>
                <a:spcPts val="0"/>
              </a:spcBef>
              <a:spcAft>
                <a:spcPts val="600"/>
              </a:spcAft>
              <a:buClrTx/>
              <a:buSzTx/>
            </a:pPr>
            <a:r>
              <a:rPr lang="it-IT" sz="1300" dirty="0">
                <a:solidFill>
                  <a:srgbClr val="000000"/>
                </a:solidFill>
                <a:latin typeface="Arial"/>
              </a:rPr>
              <a:t>In esse sono definiti gli indicatori (in media 4-5 per ogni </a:t>
            </a:r>
            <a:r>
              <a:rPr lang="it-IT" sz="1300" dirty="0" err="1">
                <a:solidFill>
                  <a:srgbClr val="000000"/>
                </a:solidFill>
                <a:latin typeface="Arial"/>
              </a:rPr>
              <a:t>QdR</a:t>
            </a:r>
            <a:r>
              <a:rPr lang="it-IT" sz="1300" dirty="0">
                <a:solidFill>
                  <a:srgbClr val="000000"/>
                </a:solidFill>
                <a:latin typeface="Arial"/>
              </a:rPr>
              <a:t>), che costituiscono le dimensioni valutative collegate agli obiettivi della prova.</a:t>
            </a:r>
          </a:p>
          <a:p>
            <a:pPr lvl="0" algn="just">
              <a:spcBef>
                <a:spcPts val="0"/>
              </a:spcBef>
              <a:spcAft>
                <a:spcPts val="600"/>
              </a:spcAft>
              <a:buClrTx/>
              <a:buSzTx/>
            </a:pPr>
            <a:r>
              <a:rPr lang="it-IT" sz="1300" dirty="0">
                <a:solidFill>
                  <a:srgbClr val="000000"/>
                </a:solidFill>
                <a:latin typeface="Arial"/>
              </a:rPr>
              <a:t>Le Commissioni declineranno gli indicatori in descrittori di livello, tenendo conto anche delle caratteristiche della traccia.</a:t>
            </a:r>
          </a:p>
          <a:p>
            <a:pPr lvl="0" algn="just">
              <a:spcBef>
                <a:spcPts val="0"/>
              </a:spcBef>
              <a:spcAft>
                <a:spcPts val="600"/>
              </a:spcAft>
              <a:buClrTx/>
              <a:buSzTx/>
            </a:pPr>
            <a:r>
              <a:rPr lang="it-IT" sz="1300" dirty="0">
                <a:solidFill>
                  <a:srgbClr val="000000"/>
                </a:solidFill>
                <a:latin typeface="Arial"/>
              </a:rPr>
              <a:t>Per ciascun indicatore viene definito un punteggio massimo; il totale è 20.</a:t>
            </a:r>
          </a:p>
        </p:txBody>
      </p:sp>
    </p:spTree>
    <p:extLst>
      <p:ext uri="{BB962C8B-B14F-4D97-AF65-F5344CB8AC3E}">
        <p14:creationId xmlns:p14="http://schemas.microsoft.com/office/powerpoint/2010/main" val="2644528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83313" cy="625159"/>
          </a:xfrm>
        </p:spPr>
        <p:txBody>
          <a:bodyPr/>
          <a:lstStyle/>
          <a:p>
            <a:pPr algn="ctr">
              <a:spcBef>
                <a:spcPts val="0"/>
              </a:spcBef>
            </a:pPr>
            <a:r>
              <a:rPr lang="it-IT" sz="2000" dirty="0">
                <a:solidFill>
                  <a:srgbClr val="00B0F0"/>
                </a:solidFill>
                <a:latin typeface="+mj-lt"/>
              </a:rPr>
              <a:t>Griglia di valutazione seconda prova: un esempio</a:t>
            </a: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183313" cy="3517669"/>
          </a:xfrm>
        </p:spPr>
        <p:txBody>
          <a:bodyPr/>
          <a:lstStyle/>
          <a:p>
            <a:pPr lvl="0" algn="just">
              <a:spcBef>
                <a:spcPts val="0"/>
              </a:spcBef>
              <a:spcAft>
                <a:spcPts val="600"/>
              </a:spcAft>
              <a:buClrTx/>
              <a:buSzTx/>
            </a:pPr>
            <a:endParaRPr lang="it-IT" sz="1300" dirty="0">
              <a:solidFill>
                <a:srgbClr val="000000"/>
              </a:solidFill>
              <a:latin typeface="Arial"/>
            </a:endParaRPr>
          </a:p>
        </p:txBody>
      </p:sp>
      <p:pic>
        <p:nvPicPr>
          <p:cNvPr id="5" name="Immagine 4">
            <a:extLst>
              <a:ext uri="{FF2B5EF4-FFF2-40B4-BE49-F238E27FC236}">
                <a16:creationId xmlns:a16="http://schemas.microsoft.com/office/drawing/2014/main" id="{C24114F5-0990-484F-9601-DCF740CF7725}"/>
              </a:ext>
            </a:extLst>
          </p:cNvPr>
          <p:cNvPicPr>
            <a:picLocks noChangeAspect="1"/>
          </p:cNvPicPr>
          <p:nvPr/>
        </p:nvPicPr>
        <p:blipFill>
          <a:blip r:embed="rId2"/>
          <a:stretch>
            <a:fillRect/>
          </a:stretch>
        </p:blipFill>
        <p:spPr>
          <a:xfrm>
            <a:off x="348819" y="940505"/>
            <a:ext cx="6793774" cy="3698886"/>
          </a:xfrm>
          <a:prstGeom prst="rect">
            <a:avLst/>
          </a:prstGeom>
        </p:spPr>
      </p:pic>
    </p:spTree>
    <p:extLst>
      <p:ext uri="{BB962C8B-B14F-4D97-AF65-F5344CB8AC3E}">
        <p14:creationId xmlns:p14="http://schemas.microsoft.com/office/powerpoint/2010/main" val="27952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Tabelle di conversione punteggio prove scritte</a:t>
            </a:r>
          </a:p>
          <a:p>
            <a:pPr algn="ctr">
              <a:spcBef>
                <a:spcPts val="0"/>
              </a:spcBef>
            </a:pPr>
            <a:endParaRPr lang="it-IT" dirty="0">
              <a:solidFill>
                <a:srgbClr val="00B0F0"/>
              </a:solidFill>
              <a:latin typeface="+mj-lt"/>
            </a:endParaRPr>
          </a:p>
        </p:txBody>
      </p:sp>
      <p:sp>
        <p:nvSpPr>
          <p:cNvPr id="3" name="Segnaposto testo 2"/>
          <p:cNvSpPr>
            <a:spLocks noGrp="1"/>
          </p:cNvSpPr>
          <p:nvPr>
            <p:ph type="body" sz="quarter" idx="11"/>
          </p:nvPr>
        </p:nvSpPr>
        <p:spPr>
          <a:xfrm>
            <a:off x="654050" y="962891"/>
            <a:ext cx="6217805" cy="3517669"/>
          </a:xfrm>
        </p:spPr>
        <p:txBody>
          <a:bodyPr/>
          <a:lstStyle/>
          <a:p>
            <a:pPr lvl="0" algn="just">
              <a:spcBef>
                <a:spcPts val="0"/>
              </a:spcBef>
              <a:spcAft>
                <a:spcPts val="600"/>
              </a:spcAft>
              <a:buClrTx/>
              <a:buSzTx/>
            </a:pPr>
            <a:r>
              <a:rPr lang="it-IT" sz="1300" dirty="0">
                <a:solidFill>
                  <a:srgbClr val="000000"/>
                </a:solidFill>
                <a:latin typeface="Arial"/>
              </a:rPr>
              <a:t>              Prima prova                                            Seconda prova</a:t>
            </a:r>
          </a:p>
        </p:txBody>
      </p:sp>
      <p:graphicFrame>
        <p:nvGraphicFramePr>
          <p:cNvPr id="8" name="Tabella 7">
            <a:extLst>
              <a:ext uri="{FF2B5EF4-FFF2-40B4-BE49-F238E27FC236}">
                <a16:creationId xmlns:a16="http://schemas.microsoft.com/office/drawing/2014/main" id="{58DBDD65-A055-4BC7-B626-04ACEEA71D2B}"/>
              </a:ext>
            </a:extLst>
          </p:cNvPr>
          <p:cNvGraphicFramePr>
            <a:graphicFrameLocks noGrp="1"/>
          </p:cNvGraphicFramePr>
          <p:nvPr>
            <p:extLst>
              <p:ext uri="{D42A27DB-BD31-4B8C-83A1-F6EECF244321}">
                <p14:modId xmlns:p14="http://schemas.microsoft.com/office/powerpoint/2010/main" val="1666154393"/>
              </p:ext>
            </p:extLst>
          </p:nvPr>
        </p:nvGraphicFramePr>
        <p:xfrm>
          <a:off x="1370523" y="1406237"/>
          <a:ext cx="1213350" cy="2790827"/>
        </p:xfrm>
        <a:graphic>
          <a:graphicData uri="http://schemas.openxmlformats.org/drawingml/2006/table">
            <a:tbl>
              <a:tblPr firstRow="1" firstCol="1" bandRow="1">
                <a:tableStyleId>{257AE10F-FF9C-4A6C-8CAD-FF3E26B48DA4}</a:tableStyleId>
              </a:tblPr>
              <a:tblGrid>
                <a:gridCol w="605818">
                  <a:extLst>
                    <a:ext uri="{9D8B030D-6E8A-4147-A177-3AD203B41FA5}">
                      <a16:colId xmlns:a16="http://schemas.microsoft.com/office/drawing/2014/main" val="2792610389"/>
                    </a:ext>
                  </a:extLst>
                </a:gridCol>
                <a:gridCol w="607532">
                  <a:extLst>
                    <a:ext uri="{9D8B030D-6E8A-4147-A177-3AD203B41FA5}">
                      <a16:colId xmlns:a16="http://schemas.microsoft.com/office/drawing/2014/main" val="1046660274"/>
                    </a:ext>
                  </a:extLst>
                </a:gridCol>
              </a:tblGrid>
              <a:tr h="235527">
                <a:tc>
                  <a:txBody>
                    <a:bodyPr/>
                    <a:lstStyle/>
                    <a:p>
                      <a:pPr>
                        <a:lnSpc>
                          <a:spcPct val="107000"/>
                        </a:lnSpc>
                        <a:spcAft>
                          <a:spcPts val="0"/>
                        </a:spcAft>
                      </a:pPr>
                      <a:r>
                        <a:rPr lang="it-IT" sz="600" dirty="0">
                          <a:effectLst/>
                        </a:rPr>
                        <a:t>Punteggio </a:t>
                      </a:r>
                    </a:p>
                    <a:p>
                      <a:pPr>
                        <a:lnSpc>
                          <a:spcPct val="107000"/>
                        </a:lnSpc>
                        <a:spcAft>
                          <a:spcPts val="0"/>
                        </a:spcAft>
                      </a:pPr>
                      <a:r>
                        <a:rPr lang="it-IT" sz="600" dirty="0">
                          <a:effectLst/>
                        </a:rPr>
                        <a:t>in base 20</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0"/>
                        </a:spcAft>
                      </a:pPr>
                      <a:r>
                        <a:rPr lang="it-IT" sz="600" dirty="0">
                          <a:effectLst/>
                        </a:rPr>
                        <a:t>Punteggio </a:t>
                      </a:r>
                    </a:p>
                    <a:p>
                      <a:pPr>
                        <a:lnSpc>
                          <a:spcPct val="107000"/>
                        </a:lnSpc>
                        <a:spcAft>
                          <a:spcPts val="0"/>
                        </a:spcAft>
                      </a:pPr>
                      <a:r>
                        <a:rPr lang="it-IT" sz="600" dirty="0">
                          <a:effectLst/>
                        </a:rPr>
                        <a:t>in base 15</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367971746"/>
                  </a:ext>
                </a:extLst>
              </a:tr>
              <a:tr h="127765">
                <a:tc>
                  <a:txBody>
                    <a:bodyPr/>
                    <a:lstStyle/>
                    <a:p>
                      <a:pPr>
                        <a:lnSpc>
                          <a:spcPct val="107000"/>
                        </a:lnSpc>
                        <a:spcAft>
                          <a:spcPts val="800"/>
                        </a:spcAft>
                      </a:pPr>
                      <a:r>
                        <a:rPr lang="it-IT" sz="600">
                          <a:effectLst/>
                        </a:rPr>
                        <a:t>1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922526870"/>
                  </a:ext>
                </a:extLst>
              </a:tr>
              <a:tr h="127765">
                <a:tc>
                  <a:txBody>
                    <a:bodyPr/>
                    <a:lstStyle/>
                    <a:p>
                      <a:pPr>
                        <a:lnSpc>
                          <a:spcPct val="107000"/>
                        </a:lnSpc>
                        <a:spcAft>
                          <a:spcPts val="800"/>
                        </a:spcAft>
                      </a:pPr>
                      <a:r>
                        <a:rPr lang="it-IT" sz="600">
                          <a:effectLst/>
                        </a:rPr>
                        <a:t>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509710647"/>
                  </a:ext>
                </a:extLst>
              </a:tr>
              <a:tr h="127765">
                <a:tc>
                  <a:txBody>
                    <a:bodyPr/>
                    <a:lstStyle/>
                    <a:p>
                      <a:pPr>
                        <a:lnSpc>
                          <a:spcPct val="107000"/>
                        </a:lnSpc>
                        <a:spcAft>
                          <a:spcPts val="800"/>
                        </a:spcAft>
                      </a:pPr>
                      <a:r>
                        <a:rPr lang="it-IT" sz="600">
                          <a:effectLst/>
                        </a:rPr>
                        <a:t>3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608419502"/>
                  </a:ext>
                </a:extLst>
              </a:tr>
              <a:tr h="127765">
                <a:tc>
                  <a:txBody>
                    <a:bodyPr/>
                    <a:lstStyle/>
                    <a:p>
                      <a:pPr>
                        <a:lnSpc>
                          <a:spcPct val="107000"/>
                        </a:lnSpc>
                        <a:spcAft>
                          <a:spcPts val="800"/>
                        </a:spcAft>
                      </a:pPr>
                      <a:r>
                        <a:rPr lang="it-IT" sz="600">
                          <a:effectLst/>
                        </a:rPr>
                        <a:t>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664870097"/>
                  </a:ext>
                </a:extLst>
              </a:tr>
              <a:tr h="127765">
                <a:tc>
                  <a:txBody>
                    <a:bodyPr/>
                    <a:lstStyle/>
                    <a:p>
                      <a:pPr>
                        <a:lnSpc>
                          <a:spcPct val="107000"/>
                        </a:lnSpc>
                        <a:spcAft>
                          <a:spcPts val="800"/>
                        </a:spcAft>
                      </a:pPr>
                      <a:r>
                        <a:rPr lang="it-IT" sz="600">
                          <a:effectLst/>
                        </a:rPr>
                        <a:t>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985078761"/>
                  </a:ext>
                </a:extLst>
              </a:tr>
              <a:tr h="127765">
                <a:tc>
                  <a:txBody>
                    <a:bodyPr/>
                    <a:lstStyle/>
                    <a:p>
                      <a:pPr>
                        <a:lnSpc>
                          <a:spcPct val="107000"/>
                        </a:lnSpc>
                        <a:spcAft>
                          <a:spcPts val="800"/>
                        </a:spcAft>
                      </a:pPr>
                      <a:r>
                        <a:rPr lang="it-IT" sz="600">
                          <a:effectLst/>
                        </a:rPr>
                        <a:t>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4.50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495927469"/>
                  </a:ext>
                </a:extLst>
              </a:tr>
              <a:tr h="127765">
                <a:tc>
                  <a:txBody>
                    <a:bodyPr/>
                    <a:lstStyle/>
                    <a:p>
                      <a:pPr>
                        <a:lnSpc>
                          <a:spcPct val="107000"/>
                        </a:lnSpc>
                        <a:spcAft>
                          <a:spcPts val="800"/>
                        </a:spcAft>
                      </a:pPr>
                      <a:r>
                        <a:rPr lang="it-IT" sz="600">
                          <a:effectLst/>
                        </a:rPr>
                        <a:t>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5</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125709264"/>
                  </a:ext>
                </a:extLst>
              </a:tr>
              <a:tr h="127765">
                <a:tc>
                  <a:txBody>
                    <a:bodyPr/>
                    <a:lstStyle/>
                    <a:p>
                      <a:pPr>
                        <a:lnSpc>
                          <a:spcPct val="107000"/>
                        </a:lnSpc>
                        <a:spcAft>
                          <a:spcPts val="800"/>
                        </a:spcAft>
                      </a:pPr>
                      <a:r>
                        <a:rPr lang="it-IT" sz="600">
                          <a:effectLst/>
                        </a:rPr>
                        <a:t>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382883204"/>
                  </a:ext>
                </a:extLst>
              </a:tr>
              <a:tr h="127765">
                <a:tc>
                  <a:txBody>
                    <a:bodyPr/>
                    <a:lstStyle/>
                    <a:p>
                      <a:pPr>
                        <a:lnSpc>
                          <a:spcPct val="107000"/>
                        </a:lnSpc>
                        <a:spcAft>
                          <a:spcPts val="800"/>
                        </a:spcAft>
                      </a:pPr>
                      <a:r>
                        <a:rPr lang="it-IT" sz="600">
                          <a:effectLst/>
                        </a:rPr>
                        <a:t>9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7</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560584418"/>
                  </a:ext>
                </a:extLst>
              </a:tr>
              <a:tr h="127765">
                <a:tc>
                  <a:txBody>
                    <a:bodyPr/>
                    <a:lstStyle/>
                    <a:p>
                      <a:pPr>
                        <a:lnSpc>
                          <a:spcPct val="107000"/>
                        </a:lnSpc>
                        <a:spcAft>
                          <a:spcPts val="800"/>
                        </a:spcAft>
                      </a:pPr>
                      <a:r>
                        <a:rPr lang="it-IT" sz="600" dirty="0">
                          <a:effectLst/>
                        </a:rPr>
                        <a:t>10</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7.50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519256566"/>
                  </a:ext>
                </a:extLst>
              </a:tr>
              <a:tr h="127765">
                <a:tc>
                  <a:txBody>
                    <a:bodyPr/>
                    <a:lstStyle/>
                    <a:p>
                      <a:pPr>
                        <a:lnSpc>
                          <a:spcPct val="107000"/>
                        </a:lnSpc>
                        <a:spcAft>
                          <a:spcPts val="800"/>
                        </a:spcAft>
                      </a:pPr>
                      <a:r>
                        <a:rPr lang="it-IT" sz="600">
                          <a:effectLst/>
                        </a:rPr>
                        <a:t>11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22169827"/>
                  </a:ext>
                </a:extLst>
              </a:tr>
              <a:tr h="127765">
                <a:tc>
                  <a:txBody>
                    <a:bodyPr/>
                    <a:lstStyle/>
                    <a:p>
                      <a:pPr>
                        <a:lnSpc>
                          <a:spcPct val="107000"/>
                        </a:lnSpc>
                        <a:spcAft>
                          <a:spcPts val="800"/>
                        </a:spcAft>
                      </a:pPr>
                      <a:r>
                        <a:rPr lang="it-IT" sz="600">
                          <a:effectLst/>
                        </a:rPr>
                        <a:t>12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9</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575420339"/>
                  </a:ext>
                </a:extLst>
              </a:tr>
              <a:tr h="127765">
                <a:tc>
                  <a:txBody>
                    <a:bodyPr/>
                    <a:lstStyle/>
                    <a:p>
                      <a:pPr>
                        <a:lnSpc>
                          <a:spcPct val="107000"/>
                        </a:lnSpc>
                        <a:spcAft>
                          <a:spcPts val="800"/>
                        </a:spcAft>
                      </a:pPr>
                      <a:r>
                        <a:rPr lang="it-IT" sz="600">
                          <a:effectLst/>
                        </a:rPr>
                        <a:t>13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723446371"/>
                  </a:ext>
                </a:extLst>
              </a:tr>
              <a:tr h="127765">
                <a:tc>
                  <a:txBody>
                    <a:bodyPr/>
                    <a:lstStyle/>
                    <a:p>
                      <a:pPr>
                        <a:lnSpc>
                          <a:spcPct val="107000"/>
                        </a:lnSpc>
                        <a:spcAft>
                          <a:spcPts val="800"/>
                        </a:spcAft>
                      </a:pPr>
                      <a:r>
                        <a:rPr lang="it-IT" sz="600">
                          <a:effectLst/>
                        </a:rPr>
                        <a:t>14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10.50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4115150492"/>
                  </a:ext>
                </a:extLst>
              </a:tr>
              <a:tr h="127765">
                <a:tc>
                  <a:txBody>
                    <a:bodyPr/>
                    <a:lstStyle/>
                    <a:p>
                      <a:pPr>
                        <a:lnSpc>
                          <a:spcPct val="107000"/>
                        </a:lnSpc>
                        <a:spcAft>
                          <a:spcPts val="800"/>
                        </a:spcAft>
                      </a:pPr>
                      <a:r>
                        <a:rPr lang="it-IT" sz="600">
                          <a:effectLst/>
                        </a:rPr>
                        <a:t>15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11</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3926256516"/>
                  </a:ext>
                </a:extLst>
              </a:tr>
              <a:tr h="127765">
                <a:tc>
                  <a:txBody>
                    <a:bodyPr/>
                    <a:lstStyle/>
                    <a:p>
                      <a:pPr>
                        <a:lnSpc>
                          <a:spcPct val="107000"/>
                        </a:lnSpc>
                        <a:spcAft>
                          <a:spcPts val="800"/>
                        </a:spcAft>
                      </a:pPr>
                      <a:r>
                        <a:rPr lang="it-IT" sz="600">
                          <a:effectLst/>
                        </a:rPr>
                        <a:t>16</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12</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412757244"/>
                  </a:ext>
                </a:extLst>
              </a:tr>
              <a:tr h="127765">
                <a:tc>
                  <a:txBody>
                    <a:bodyPr/>
                    <a:lstStyle/>
                    <a:p>
                      <a:pPr>
                        <a:lnSpc>
                          <a:spcPct val="107000"/>
                        </a:lnSpc>
                        <a:spcAft>
                          <a:spcPts val="800"/>
                        </a:spcAft>
                      </a:pPr>
                      <a:r>
                        <a:rPr lang="it-IT" sz="600">
                          <a:effectLst/>
                        </a:rPr>
                        <a:t>17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13</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290914857"/>
                  </a:ext>
                </a:extLst>
              </a:tr>
              <a:tr h="127765">
                <a:tc>
                  <a:txBody>
                    <a:bodyPr/>
                    <a:lstStyle/>
                    <a:p>
                      <a:pPr>
                        <a:lnSpc>
                          <a:spcPct val="107000"/>
                        </a:lnSpc>
                        <a:spcAft>
                          <a:spcPts val="800"/>
                        </a:spcAft>
                      </a:pPr>
                      <a:r>
                        <a:rPr lang="it-IT" sz="600">
                          <a:effectLst/>
                        </a:rPr>
                        <a:t>18</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13.50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190661865"/>
                  </a:ext>
                </a:extLst>
              </a:tr>
              <a:tr h="127765">
                <a:tc>
                  <a:txBody>
                    <a:bodyPr/>
                    <a:lstStyle/>
                    <a:p>
                      <a:pPr>
                        <a:lnSpc>
                          <a:spcPct val="107000"/>
                        </a:lnSpc>
                        <a:spcAft>
                          <a:spcPts val="800"/>
                        </a:spcAft>
                      </a:pPr>
                      <a:r>
                        <a:rPr lang="it-IT" sz="600">
                          <a:effectLst/>
                        </a:rPr>
                        <a:t>19 </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a:effectLst/>
                        </a:rPr>
                        <a:t>14</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305183616"/>
                  </a:ext>
                </a:extLst>
              </a:tr>
              <a:tr h="127765">
                <a:tc>
                  <a:txBody>
                    <a:bodyPr/>
                    <a:lstStyle/>
                    <a:p>
                      <a:pPr>
                        <a:lnSpc>
                          <a:spcPct val="107000"/>
                        </a:lnSpc>
                        <a:spcAft>
                          <a:spcPts val="800"/>
                        </a:spcAft>
                      </a:pPr>
                      <a:r>
                        <a:rPr lang="it-IT" sz="600">
                          <a:effectLst/>
                        </a:rPr>
                        <a:t>20</a:t>
                      </a:r>
                      <a:endParaRPr lang="it-IT" sz="60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tc>
                  <a:txBody>
                    <a:bodyPr/>
                    <a:lstStyle/>
                    <a:p>
                      <a:pPr>
                        <a:lnSpc>
                          <a:spcPct val="107000"/>
                        </a:lnSpc>
                        <a:spcAft>
                          <a:spcPts val="800"/>
                        </a:spcAft>
                      </a:pPr>
                      <a:r>
                        <a:rPr lang="it-IT" sz="600" dirty="0">
                          <a:effectLst/>
                        </a:rPr>
                        <a:t>15</a:t>
                      </a:r>
                      <a:endParaRPr lang="it-IT"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858" marR="39858" marT="0" marB="0"/>
                </a:tc>
                <a:extLst>
                  <a:ext uri="{0D108BD9-81ED-4DB2-BD59-A6C34878D82A}">
                    <a16:rowId xmlns:a16="http://schemas.microsoft.com/office/drawing/2014/main" val="247822392"/>
                  </a:ext>
                </a:extLst>
              </a:tr>
            </a:tbl>
          </a:graphicData>
        </a:graphic>
      </p:graphicFrame>
      <p:graphicFrame>
        <p:nvGraphicFramePr>
          <p:cNvPr id="12" name="Tabella 11">
            <a:extLst>
              <a:ext uri="{FF2B5EF4-FFF2-40B4-BE49-F238E27FC236}">
                <a16:creationId xmlns:a16="http://schemas.microsoft.com/office/drawing/2014/main" id="{39D4E4E9-D2C1-41FB-8865-518A77B87B8C}"/>
              </a:ext>
            </a:extLst>
          </p:cNvPr>
          <p:cNvGraphicFramePr>
            <a:graphicFrameLocks noGrp="1"/>
          </p:cNvGraphicFramePr>
          <p:nvPr>
            <p:extLst>
              <p:ext uri="{D42A27DB-BD31-4B8C-83A1-F6EECF244321}">
                <p14:modId xmlns:p14="http://schemas.microsoft.com/office/powerpoint/2010/main" val="357965965"/>
              </p:ext>
            </p:extLst>
          </p:nvPr>
        </p:nvGraphicFramePr>
        <p:xfrm>
          <a:off x="4266121" y="1406237"/>
          <a:ext cx="1213351" cy="2867474"/>
        </p:xfrm>
        <a:graphic>
          <a:graphicData uri="http://schemas.openxmlformats.org/drawingml/2006/table">
            <a:tbl>
              <a:tblPr firstRow="1" firstCol="1" bandRow="1"/>
              <a:tblGrid>
                <a:gridCol w="605818">
                  <a:extLst>
                    <a:ext uri="{9D8B030D-6E8A-4147-A177-3AD203B41FA5}">
                      <a16:colId xmlns:a16="http://schemas.microsoft.com/office/drawing/2014/main" val="3541370244"/>
                    </a:ext>
                  </a:extLst>
                </a:gridCol>
                <a:gridCol w="607533">
                  <a:extLst>
                    <a:ext uri="{9D8B030D-6E8A-4147-A177-3AD203B41FA5}">
                      <a16:colId xmlns:a16="http://schemas.microsoft.com/office/drawing/2014/main" val="1504570480"/>
                    </a:ext>
                  </a:extLst>
                </a:gridCol>
              </a:tblGrid>
              <a:tr h="242454">
                <a:tc>
                  <a:txBody>
                    <a:bodyPr/>
                    <a:lstStyle/>
                    <a:p>
                      <a:pPr>
                        <a:lnSpc>
                          <a:spcPct val="107000"/>
                        </a:lnSpc>
                        <a:spcAft>
                          <a:spcPts val="0"/>
                        </a:spcAft>
                      </a:pPr>
                      <a:r>
                        <a:rPr lang="it-IT" sz="600" b="1">
                          <a:effectLst/>
                          <a:latin typeface="+mj-lt"/>
                          <a:ea typeface="Calibri" panose="020F0502020204030204" pitchFamily="34" charset="0"/>
                          <a:cs typeface="Times New Roman" panose="02020603050405020304" pitchFamily="18" charset="0"/>
                        </a:rPr>
                        <a:t>Punteggio </a:t>
                      </a:r>
                      <a:endParaRPr lang="it-IT" sz="60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it-IT" sz="600" b="1">
                          <a:effectLst/>
                          <a:latin typeface="+mj-lt"/>
                          <a:ea typeface="Calibri" panose="020F0502020204030204" pitchFamily="34" charset="0"/>
                          <a:cs typeface="Times New Roman" panose="02020603050405020304" pitchFamily="18" charset="0"/>
                        </a:rPr>
                        <a:t>in base 20</a:t>
                      </a:r>
                      <a:endParaRPr lang="it-IT" sz="600">
                        <a:effectLst/>
                        <a:latin typeface="+mj-lt"/>
                        <a:ea typeface="Calibri" panose="020F0502020204030204" pitchFamily="34" charset="0"/>
                        <a:cs typeface="Times New Roman" panose="02020603050405020304" pitchFamily="18" charset="0"/>
                      </a:endParaRP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600" b="1" dirty="0">
                          <a:effectLst/>
                          <a:latin typeface="+mj-lt"/>
                          <a:ea typeface="Calibri" panose="020F0502020204030204" pitchFamily="34" charset="0"/>
                          <a:cs typeface="Times New Roman" panose="02020603050405020304" pitchFamily="18" charset="0"/>
                        </a:rPr>
                        <a:t>Punteggio </a:t>
                      </a:r>
                      <a:endParaRPr lang="it-IT" sz="600" dirty="0">
                        <a:effectLst/>
                        <a:latin typeface="+mj-lt"/>
                        <a:ea typeface="Calibri" panose="020F0502020204030204" pitchFamily="34" charset="0"/>
                        <a:cs typeface="Times New Roman" panose="02020603050405020304" pitchFamily="18" charset="0"/>
                      </a:endParaRPr>
                    </a:p>
                    <a:p>
                      <a:pPr>
                        <a:lnSpc>
                          <a:spcPct val="107000"/>
                        </a:lnSpc>
                        <a:spcAft>
                          <a:spcPts val="0"/>
                        </a:spcAft>
                      </a:pPr>
                      <a:r>
                        <a:rPr lang="it-IT" sz="600" b="1" dirty="0">
                          <a:effectLst/>
                          <a:latin typeface="+mj-lt"/>
                          <a:ea typeface="Calibri" panose="020F0502020204030204" pitchFamily="34" charset="0"/>
                          <a:cs typeface="Times New Roman" panose="02020603050405020304" pitchFamily="18" charset="0"/>
                        </a:rPr>
                        <a:t>in base 10</a:t>
                      </a:r>
                      <a:endParaRPr lang="it-IT" sz="600" dirty="0">
                        <a:effectLst/>
                        <a:latin typeface="+mj-lt"/>
                        <a:ea typeface="Calibri" panose="020F0502020204030204" pitchFamily="34" charset="0"/>
                        <a:cs typeface="Times New Roman" panose="02020603050405020304" pitchFamily="18" charset="0"/>
                      </a:endParaRP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162553"/>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0.50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361194"/>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2</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155313"/>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3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813530"/>
                  </a:ext>
                </a:extLst>
              </a:tr>
              <a:tr h="131251">
                <a:tc>
                  <a:txBody>
                    <a:bodyPr/>
                    <a:lstStyle/>
                    <a:p>
                      <a:pPr>
                        <a:lnSpc>
                          <a:spcPct val="107000"/>
                        </a:lnSpc>
                        <a:spcAft>
                          <a:spcPts val="800"/>
                        </a:spcAft>
                      </a:pPr>
                      <a:r>
                        <a:rPr lang="it-IT" sz="600" dirty="0">
                          <a:effectLst/>
                          <a:latin typeface="+mj-lt"/>
                          <a:ea typeface="Calibri" panose="020F0502020204030204" pitchFamily="34" charset="0"/>
                          <a:cs typeface="Times New Roman" panose="02020603050405020304" pitchFamily="18" charset="0"/>
                        </a:rPr>
                        <a:t>4</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2</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267906"/>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5</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2.50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666332"/>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6</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3</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35654"/>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7</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3.50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11281"/>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8</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4</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723042"/>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9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dirty="0">
                          <a:effectLst/>
                          <a:latin typeface="+mj-lt"/>
                          <a:ea typeface="Calibri" panose="020F0502020204030204" pitchFamily="34" charset="0"/>
                          <a:cs typeface="Times New Roman" panose="02020603050405020304" pitchFamily="18" charset="0"/>
                        </a:rPr>
                        <a:t>4.50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785902"/>
                  </a:ext>
                </a:extLst>
              </a:tr>
              <a:tr h="131251">
                <a:tc>
                  <a:txBody>
                    <a:bodyPr/>
                    <a:lstStyle/>
                    <a:p>
                      <a:pPr>
                        <a:lnSpc>
                          <a:spcPct val="107000"/>
                        </a:lnSpc>
                        <a:spcAft>
                          <a:spcPts val="800"/>
                        </a:spcAft>
                      </a:pPr>
                      <a:r>
                        <a:rPr lang="it-IT" sz="600" dirty="0">
                          <a:effectLst/>
                          <a:latin typeface="+mj-lt"/>
                          <a:ea typeface="Calibri" panose="020F0502020204030204" pitchFamily="34" charset="0"/>
                          <a:cs typeface="Times New Roman" panose="02020603050405020304" pitchFamily="18" charset="0"/>
                        </a:rPr>
                        <a:t>10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5</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406479"/>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11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5.50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535707"/>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12</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6</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300733"/>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13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6.50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139342"/>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14</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7</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956667"/>
                  </a:ext>
                </a:extLst>
              </a:tr>
              <a:tr h="131251">
                <a:tc>
                  <a:txBody>
                    <a:bodyPr/>
                    <a:lstStyle/>
                    <a:p>
                      <a:pPr>
                        <a:lnSpc>
                          <a:spcPct val="107000"/>
                        </a:lnSpc>
                        <a:spcAft>
                          <a:spcPts val="800"/>
                        </a:spcAft>
                      </a:pPr>
                      <a:r>
                        <a:rPr lang="it-IT" sz="600" dirty="0">
                          <a:effectLst/>
                          <a:latin typeface="+mj-lt"/>
                          <a:ea typeface="Calibri" panose="020F0502020204030204" pitchFamily="34" charset="0"/>
                          <a:cs typeface="Times New Roman" panose="02020603050405020304" pitchFamily="18" charset="0"/>
                        </a:rPr>
                        <a:t>15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7.50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74160"/>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16</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8</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727443"/>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17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8.50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88413"/>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18</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9</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18351"/>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19 </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9.50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78064"/>
                  </a:ext>
                </a:extLst>
              </a:tr>
              <a:tr h="131251">
                <a:tc>
                  <a:txBody>
                    <a:bodyPr/>
                    <a:lstStyle/>
                    <a:p>
                      <a:pPr>
                        <a:lnSpc>
                          <a:spcPct val="107000"/>
                        </a:lnSpc>
                        <a:spcAft>
                          <a:spcPts val="800"/>
                        </a:spcAft>
                      </a:pPr>
                      <a:r>
                        <a:rPr lang="it-IT" sz="600">
                          <a:effectLst/>
                          <a:latin typeface="+mj-lt"/>
                          <a:ea typeface="Calibri" panose="020F0502020204030204" pitchFamily="34" charset="0"/>
                          <a:cs typeface="Times New Roman" panose="02020603050405020304" pitchFamily="18" charset="0"/>
                        </a:rPr>
                        <a:t>20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it-IT" sz="600" dirty="0">
                          <a:effectLst/>
                          <a:latin typeface="+mj-lt"/>
                          <a:ea typeface="Calibri" panose="020F0502020204030204" pitchFamily="34" charset="0"/>
                          <a:cs typeface="Times New Roman" panose="02020603050405020304" pitchFamily="18" charset="0"/>
                        </a:rPr>
                        <a:t>10</a:t>
                      </a:r>
                    </a:p>
                  </a:txBody>
                  <a:tcPr marL="39858" marR="39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398312"/>
                  </a:ext>
                </a:extLst>
              </a:tr>
            </a:tbl>
          </a:graphicData>
        </a:graphic>
      </p:graphicFrame>
    </p:spTree>
    <p:extLst>
      <p:ext uri="{BB962C8B-B14F-4D97-AF65-F5344CB8AC3E}">
        <p14:creationId xmlns:p14="http://schemas.microsoft.com/office/powerpoint/2010/main" val="53015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 Curriculum dello studente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575407"/>
          </a:xfrm>
        </p:spPr>
        <p:txBody>
          <a:bodyPr/>
          <a:lstStyle/>
          <a:p>
            <a:pPr lvl="0" algn="just">
              <a:spcBef>
                <a:spcPts val="0"/>
              </a:spcBef>
              <a:buClrTx/>
              <a:buSzTx/>
            </a:pPr>
            <a:r>
              <a:rPr lang="it-IT" sz="1400" dirty="0">
                <a:solidFill>
                  <a:srgbClr val="000000"/>
                </a:solidFill>
                <a:latin typeface="Arial"/>
              </a:rPr>
              <a:t>Nella conduzione del colloquio, la sottocommissione tiene conto delle informazioni contenute nel </a:t>
            </a:r>
            <a:r>
              <a:rPr lang="it-IT" sz="1400" b="1" dirty="0">
                <a:solidFill>
                  <a:srgbClr val="000000"/>
                </a:solidFill>
                <a:latin typeface="Arial"/>
              </a:rPr>
              <a:t>Curriculum dello studente (</a:t>
            </a:r>
            <a:r>
              <a:rPr lang="it-IT" sz="1400" dirty="0">
                <a:solidFill>
                  <a:srgbClr val="000000"/>
                </a:solidFill>
                <a:latin typeface="Arial"/>
              </a:rPr>
              <a:t>di cui al decreto del Ministro dell’istruzione 6 agosto 2020, n. 88). </a:t>
            </a:r>
          </a:p>
          <a:p>
            <a:pPr marL="285750" lvl="0" indent="-285750" algn="just">
              <a:spcBef>
                <a:spcPts val="0"/>
              </a:spcBef>
              <a:buClrTx/>
              <a:buSzTx/>
              <a:buFont typeface="Arial" panose="020B0604020202020204" pitchFamily="34" charset="0"/>
              <a:buChar char="•"/>
            </a:pPr>
            <a:endParaRPr lang="it-IT" sz="1400" dirty="0">
              <a:solidFill>
                <a:srgbClr val="000000"/>
              </a:solidFill>
              <a:latin typeface="Arial"/>
            </a:endParaRPr>
          </a:p>
          <a:p>
            <a:pPr marL="266700" lvl="0" algn="just">
              <a:spcBef>
                <a:spcPts val="0"/>
              </a:spcBef>
              <a:buClrTx/>
              <a:buSzTx/>
            </a:pPr>
            <a:r>
              <a:rPr lang="it-IT" sz="1400" i="1" dirty="0">
                <a:solidFill>
                  <a:srgbClr val="000000"/>
                </a:solidFill>
                <a:latin typeface="Arial"/>
              </a:rPr>
              <a:t>Con il Curriculum la sottocommissione ha a disposizione non solo  dati che riguardano il percorso scolastico del candidato, ma anche informazioni relative a certificazioni, a esperienze significative, a competenze eventualmente acquisite in contesti non formali o informali (se inserite dallo studente nell’apposita area del Curriculum). </a:t>
            </a:r>
          </a:p>
          <a:p>
            <a:pPr marL="266700" lvl="0" algn="just">
              <a:spcBef>
                <a:spcPts val="0"/>
              </a:spcBef>
              <a:buClrTx/>
              <a:buSzTx/>
            </a:pPr>
            <a:r>
              <a:rPr lang="it-IT" sz="1400" i="1" dirty="0">
                <a:solidFill>
                  <a:srgbClr val="000000"/>
                </a:solidFill>
                <a:latin typeface="Arial"/>
              </a:rPr>
              <a:t>Il Curriculum dello studente consente una migliore organizzazione e documentazione della realtà degli apprendimenti e delle caratteristiche di ciascuno (nota 349/2021).</a:t>
            </a:r>
          </a:p>
        </p:txBody>
      </p:sp>
    </p:spTree>
    <p:extLst>
      <p:ext uri="{BB962C8B-B14F-4D97-AF65-F5344CB8AC3E}">
        <p14:creationId xmlns:p14="http://schemas.microsoft.com/office/powerpoint/2010/main" val="397904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 Analisi del materiale</a:t>
            </a:r>
            <a:endParaRPr lang="it-IT" dirty="0">
              <a:solidFill>
                <a:srgbClr val="00B0F0"/>
              </a:solidFill>
              <a:latin typeface="+mj-lt"/>
            </a:endParaRPr>
          </a:p>
        </p:txBody>
      </p:sp>
      <p:sp>
        <p:nvSpPr>
          <p:cNvPr id="3" name="Segnaposto testo 2"/>
          <p:cNvSpPr>
            <a:spLocks noGrp="1"/>
          </p:cNvSpPr>
          <p:nvPr>
            <p:ph type="body" sz="quarter" idx="11"/>
          </p:nvPr>
        </p:nvSpPr>
        <p:spPr>
          <a:xfrm>
            <a:off x="654050" y="1017143"/>
            <a:ext cx="6183313" cy="3463418"/>
          </a:xfrm>
        </p:spPr>
        <p:txBody>
          <a:bodyPr/>
          <a:lstStyle/>
          <a:p>
            <a:pPr lvl="0" algn="just">
              <a:spcBef>
                <a:spcPts val="0"/>
              </a:spcBef>
              <a:spcAft>
                <a:spcPts val="600"/>
              </a:spcAft>
              <a:buClrTx/>
              <a:buSzTx/>
            </a:pPr>
            <a:r>
              <a:rPr lang="it-IT" sz="1400" dirty="0">
                <a:solidFill>
                  <a:srgbClr val="000000"/>
                </a:solidFill>
                <a:latin typeface="Arial"/>
              </a:rPr>
              <a:t>Il colloquio si svolge a partire dall’analisi, da parte del candidato, del </a:t>
            </a:r>
            <a:r>
              <a:rPr lang="it-IT" sz="1400" b="1" dirty="0">
                <a:solidFill>
                  <a:srgbClr val="000000"/>
                </a:solidFill>
                <a:latin typeface="Arial"/>
              </a:rPr>
              <a:t>materiale</a:t>
            </a:r>
            <a:r>
              <a:rPr lang="it-IT" sz="1400" dirty="0">
                <a:solidFill>
                  <a:srgbClr val="000000"/>
                </a:solidFill>
                <a:latin typeface="Arial"/>
              </a:rPr>
              <a:t> scelto dalla sottocommissione.</a:t>
            </a:r>
          </a:p>
          <a:p>
            <a:pPr lvl="0" algn="just">
              <a:spcBef>
                <a:spcPts val="0"/>
              </a:spcBef>
              <a:spcAft>
                <a:spcPts val="600"/>
              </a:spcAft>
              <a:buClrTx/>
              <a:buSzTx/>
            </a:pPr>
            <a:r>
              <a:rPr lang="it-IT" sz="1400" dirty="0">
                <a:solidFill>
                  <a:srgbClr val="000000"/>
                </a:solidFill>
                <a:latin typeface="Arial"/>
              </a:rPr>
              <a:t>Le </a:t>
            </a:r>
            <a:r>
              <a:rPr lang="it-IT" sz="1400" b="1" dirty="0">
                <a:solidFill>
                  <a:srgbClr val="000000"/>
                </a:solidFill>
                <a:latin typeface="Arial"/>
              </a:rPr>
              <a:t>modalità di predisposizione e assegnazione </a:t>
            </a:r>
            <a:r>
              <a:rPr lang="it-IT" sz="1400" dirty="0">
                <a:solidFill>
                  <a:srgbClr val="000000"/>
                </a:solidFill>
                <a:latin typeface="Arial"/>
              </a:rPr>
              <a:t>sono le stesse utilizzate nel 2021 (La sottocommissione provvede alla predisposizione e all’assegnazione dei materiali </a:t>
            </a:r>
            <a:r>
              <a:rPr lang="it-IT" sz="1400" b="1" dirty="0">
                <a:solidFill>
                  <a:srgbClr val="000000"/>
                </a:solidFill>
                <a:latin typeface="Arial"/>
              </a:rPr>
              <a:t>all’inizio di ogni giornata di colloquio, prima del loro avvio</a:t>
            </a:r>
            <a:r>
              <a:rPr lang="it-IT" sz="1400" dirty="0">
                <a:solidFill>
                  <a:srgbClr val="000000"/>
                </a:solidFill>
                <a:latin typeface="Arial"/>
              </a:rPr>
              <a:t>, per i relativi candidati). </a:t>
            </a:r>
          </a:p>
          <a:p>
            <a:pPr lvl="0" algn="just">
              <a:spcBef>
                <a:spcPts val="0"/>
              </a:spcBef>
              <a:spcAft>
                <a:spcPts val="600"/>
              </a:spcAft>
              <a:buClrTx/>
              <a:buSzTx/>
            </a:pPr>
            <a:r>
              <a:rPr lang="it-IT" sz="1400" dirty="0">
                <a:solidFill>
                  <a:srgbClr val="000000"/>
                </a:solidFill>
                <a:latin typeface="Arial"/>
              </a:rPr>
              <a:t>Il materiale è finalizzato a favorire la trattazione dei </a:t>
            </a:r>
            <a:r>
              <a:rPr lang="it-IT" sz="1400" b="1" dirty="0">
                <a:solidFill>
                  <a:srgbClr val="000000"/>
                </a:solidFill>
                <a:latin typeface="Arial"/>
              </a:rPr>
              <a:t>nodi concettuali </a:t>
            </a:r>
            <a:r>
              <a:rPr lang="it-IT" sz="1400" dirty="0">
                <a:solidFill>
                  <a:srgbClr val="000000"/>
                </a:solidFill>
                <a:latin typeface="Arial"/>
              </a:rPr>
              <a:t>caratterizzanti le </a:t>
            </a:r>
            <a:r>
              <a:rPr lang="it-IT" sz="1400" b="1" dirty="0">
                <a:solidFill>
                  <a:srgbClr val="000000"/>
                </a:solidFill>
                <a:latin typeface="Arial"/>
              </a:rPr>
              <a:t>diverse discipline </a:t>
            </a:r>
            <a:r>
              <a:rPr lang="it-IT" sz="1400" dirty="0">
                <a:solidFill>
                  <a:srgbClr val="000000"/>
                </a:solidFill>
                <a:latin typeface="Arial"/>
              </a:rPr>
              <a:t>e del loro </a:t>
            </a:r>
            <a:r>
              <a:rPr lang="it-IT" sz="1400" b="1" dirty="0">
                <a:solidFill>
                  <a:srgbClr val="000000"/>
                </a:solidFill>
                <a:latin typeface="Arial"/>
              </a:rPr>
              <a:t>rapporto interdisciplinare</a:t>
            </a:r>
            <a:r>
              <a:rPr lang="it-IT" sz="1400" dirty="0">
                <a:solidFill>
                  <a:srgbClr val="000000"/>
                </a:solidFill>
                <a:latin typeface="Arial"/>
              </a:rPr>
              <a:t>.</a:t>
            </a:r>
          </a:p>
          <a:p>
            <a:pPr lvl="0" algn="just">
              <a:spcBef>
                <a:spcPts val="0"/>
              </a:spcBef>
              <a:spcAft>
                <a:spcPts val="600"/>
              </a:spcAft>
              <a:buClrTx/>
              <a:buSzTx/>
            </a:pPr>
            <a:r>
              <a:rPr lang="it-IT" sz="1400" dirty="0">
                <a:solidFill>
                  <a:srgbClr val="000000"/>
                </a:solidFill>
                <a:latin typeface="Arial"/>
              </a:rPr>
              <a:t>Nella predisposizione dei materiali e nella assegnazione ai candidati la sottocommissione </a:t>
            </a:r>
            <a:r>
              <a:rPr lang="it-IT" sz="1400" b="1" dirty="0">
                <a:solidFill>
                  <a:srgbClr val="000000"/>
                </a:solidFill>
                <a:latin typeface="Arial"/>
              </a:rPr>
              <a:t>tiene conto del percorso didattico effettivamente svolto</a:t>
            </a:r>
            <a:r>
              <a:rPr lang="it-IT" sz="1400" dirty="0">
                <a:solidFill>
                  <a:srgbClr val="000000"/>
                </a:solidFill>
                <a:latin typeface="Arial"/>
              </a:rPr>
              <a:t>, in coerenza con il documento di ciascun consiglio di classe, al fine di considerare le metodologie adottate, i progetti e le esperienze realizzati, </a:t>
            </a:r>
            <a:r>
              <a:rPr lang="it-IT" sz="1400" b="1" dirty="0">
                <a:solidFill>
                  <a:srgbClr val="000000"/>
                </a:solidFill>
                <a:latin typeface="Arial"/>
              </a:rPr>
              <a:t>con riguardo anche alle iniziative di individualizzazione e personalizzazione eventualmente intraprese</a:t>
            </a:r>
            <a:r>
              <a:rPr lang="it-IT" sz="1400" dirty="0">
                <a:solidFill>
                  <a:srgbClr val="000000"/>
                </a:solidFill>
                <a:latin typeface="Arial"/>
              </a:rPr>
              <a:t> nel percorso di studi, nel rispetto delle Indicazioni nazionali e delle Linee guida.</a:t>
            </a:r>
          </a:p>
        </p:txBody>
      </p:sp>
    </p:spTree>
    <p:extLst>
      <p:ext uri="{BB962C8B-B14F-4D97-AF65-F5344CB8AC3E}">
        <p14:creationId xmlns:p14="http://schemas.microsoft.com/office/powerpoint/2010/main" val="66947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d’esame – PCTO </a:t>
            </a:r>
          </a:p>
          <a:p>
            <a:pPr algn="ctr">
              <a:spcBef>
                <a:spcPts val="0"/>
              </a:spcBef>
            </a:pPr>
            <a:r>
              <a:rPr lang="it-IT" sz="2000" dirty="0">
                <a:solidFill>
                  <a:srgbClr val="00B0F0"/>
                </a:solidFill>
                <a:latin typeface="+mj-lt"/>
              </a:rPr>
              <a:t>e Educazione civica</a:t>
            </a:r>
            <a:endParaRPr lang="it-IT" dirty="0">
              <a:solidFill>
                <a:srgbClr val="00B0F0"/>
              </a:solidFill>
              <a:latin typeface="+mj-lt"/>
            </a:endParaRPr>
          </a:p>
        </p:txBody>
      </p:sp>
      <p:sp>
        <p:nvSpPr>
          <p:cNvPr id="3" name="Segnaposto testo 2"/>
          <p:cNvSpPr>
            <a:spLocks noGrp="1"/>
          </p:cNvSpPr>
          <p:nvPr>
            <p:ph type="body" sz="quarter" idx="11"/>
          </p:nvPr>
        </p:nvSpPr>
        <p:spPr>
          <a:xfrm>
            <a:off x="654050" y="1222625"/>
            <a:ext cx="6183313" cy="3257935"/>
          </a:xfrm>
        </p:spPr>
        <p:txBody>
          <a:bodyPr/>
          <a:lstStyle/>
          <a:p>
            <a:pPr lvl="0" algn="just">
              <a:spcBef>
                <a:spcPts val="0"/>
              </a:spcBef>
              <a:spcAft>
                <a:spcPts val="600"/>
              </a:spcAft>
              <a:buClrTx/>
              <a:buSzTx/>
            </a:pPr>
            <a:r>
              <a:rPr lang="it-IT" sz="1400" dirty="0">
                <a:solidFill>
                  <a:srgbClr val="000000"/>
                </a:solidFill>
                <a:latin typeface="Arial"/>
              </a:rPr>
              <a:t>Il candidato dimostra, nel corso del colloquio:</a:t>
            </a:r>
          </a:p>
          <a:p>
            <a:pPr lvl="0" algn="just">
              <a:spcBef>
                <a:spcPts val="0"/>
              </a:spcBef>
              <a:spcAft>
                <a:spcPts val="600"/>
              </a:spcAft>
              <a:buClrTx/>
              <a:buSzTx/>
            </a:pPr>
            <a:r>
              <a:rPr lang="it-IT" sz="1400" dirty="0">
                <a:solidFill>
                  <a:srgbClr val="000000"/>
                </a:solidFill>
                <a:latin typeface="Arial"/>
              </a:rPr>
              <a:t>di saper analizzare criticamente e correlare al percorso di studi seguito e al PECUP, mediante una breve relazione o un lavoro multimediale, le esperienze svolte nell’ambito dei </a:t>
            </a:r>
            <a:r>
              <a:rPr lang="it-IT" sz="1400" b="1" dirty="0">
                <a:solidFill>
                  <a:srgbClr val="000000"/>
                </a:solidFill>
                <a:latin typeface="Arial"/>
              </a:rPr>
              <a:t>PCTO</a:t>
            </a:r>
            <a:r>
              <a:rPr lang="it-IT" sz="1400" dirty="0">
                <a:solidFill>
                  <a:srgbClr val="000000"/>
                </a:solidFill>
                <a:latin typeface="Arial"/>
              </a:rPr>
              <a:t>, con </a:t>
            </a:r>
            <a:r>
              <a:rPr lang="it-IT" sz="1400" b="1" dirty="0">
                <a:solidFill>
                  <a:srgbClr val="000000"/>
                </a:solidFill>
                <a:latin typeface="Arial"/>
              </a:rPr>
              <a:t>riferimento al complesso del percorso effettuato, tenuto conto delle criticità determinate dall’emergenza pandemica</a:t>
            </a:r>
            <a:r>
              <a:rPr lang="it-IT" sz="1400" dirty="0">
                <a:solidFill>
                  <a:srgbClr val="000000"/>
                </a:solidFill>
                <a:latin typeface="Arial"/>
              </a:rPr>
              <a:t>;</a:t>
            </a:r>
          </a:p>
          <a:p>
            <a:pPr lvl="0" algn="just">
              <a:spcBef>
                <a:spcPts val="0"/>
              </a:spcBef>
              <a:spcAft>
                <a:spcPts val="600"/>
              </a:spcAft>
              <a:buClrTx/>
              <a:buSzTx/>
            </a:pPr>
            <a:r>
              <a:rPr lang="it-IT" sz="1400" dirty="0">
                <a:solidFill>
                  <a:srgbClr val="000000"/>
                </a:solidFill>
                <a:latin typeface="Arial"/>
              </a:rPr>
              <a:t>di aver maturato le competenze di </a:t>
            </a:r>
            <a:r>
              <a:rPr lang="it-IT" sz="1400" b="1" dirty="0">
                <a:solidFill>
                  <a:srgbClr val="000000"/>
                </a:solidFill>
                <a:latin typeface="Arial"/>
              </a:rPr>
              <a:t>Educazione civica </a:t>
            </a:r>
            <a:r>
              <a:rPr lang="it-IT" sz="1400" dirty="0">
                <a:solidFill>
                  <a:srgbClr val="000000"/>
                </a:solidFill>
                <a:latin typeface="Arial"/>
              </a:rPr>
              <a:t>come definite nel </a:t>
            </a:r>
            <a:r>
              <a:rPr lang="it-IT" sz="1400" b="1" dirty="0">
                <a:solidFill>
                  <a:srgbClr val="000000"/>
                </a:solidFill>
                <a:latin typeface="Arial"/>
              </a:rPr>
              <a:t>curricolo d’istituto </a:t>
            </a:r>
            <a:r>
              <a:rPr lang="it-IT" sz="1400" dirty="0">
                <a:solidFill>
                  <a:srgbClr val="000000"/>
                </a:solidFill>
                <a:latin typeface="Arial"/>
              </a:rPr>
              <a:t>e previste dalle </a:t>
            </a:r>
            <a:r>
              <a:rPr lang="it-IT" sz="1400" b="1" dirty="0">
                <a:solidFill>
                  <a:srgbClr val="000000"/>
                </a:solidFill>
                <a:latin typeface="Arial"/>
              </a:rPr>
              <a:t>attività declinate dal documento del consiglio di classe</a:t>
            </a:r>
            <a:r>
              <a:rPr lang="it-IT" sz="1400" dirty="0">
                <a:solidFill>
                  <a:srgbClr val="000000"/>
                </a:solidFill>
                <a:latin typeface="Arial"/>
              </a:rPr>
              <a:t>. </a:t>
            </a:r>
          </a:p>
        </p:txBody>
      </p:sp>
    </p:spTree>
    <p:extLst>
      <p:ext uri="{BB962C8B-B14F-4D97-AF65-F5344CB8AC3E}">
        <p14:creationId xmlns:p14="http://schemas.microsoft.com/office/powerpoint/2010/main" val="1150270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 </a:t>
            </a:r>
            <a:r>
              <a:rPr lang="it-IT" sz="2000" dirty="0" err="1">
                <a:solidFill>
                  <a:srgbClr val="00B0F0"/>
                </a:solidFill>
                <a:latin typeface="+mj-lt"/>
              </a:rPr>
              <a:t>IdA</a:t>
            </a:r>
            <a:r>
              <a:rPr lang="it-IT" sz="2000" dirty="0">
                <a:solidFill>
                  <a:srgbClr val="00B0F0"/>
                </a:solidFill>
                <a:latin typeface="+mj-lt"/>
              </a:rPr>
              <a:t> </a:t>
            </a:r>
            <a:endParaRPr lang="it-IT" dirty="0">
              <a:solidFill>
                <a:srgbClr val="00B0F0"/>
              </a:solidFill>
              <a:latin typeface="+mj-lt"/>
            </a:endParaRPr>
          </a:p>
        </p:txBody>
      </p:sp>
      <p:sp>
        <p:nvSpPr>
          <p:cNvPr id="3" name="Segnaposto testo 2"/>
          <p:cNvSpPr>
            <a:spLocks noGrp="1"/>
          </p:cNvSpPr>
          <p:nvPr>
            <p:ph type="body" sz="quarter" idx="11"/>
          </p:nvPr>
        </p:nvSpPr>
        <p:spPr>
          <a:xfrm>
            <a:off x="654050" y="1222625"/>
            <a:ext cx="6183313" cy="3257935"/>
          </a:xfrm>
        </p:spPr>
        <p:txBody>
          <a:bodyPr/>
          <a:lstStyle/>
          <a:p>
            <a:pPr lvl="0" algn="just">
              <a:spcBef>
                <a:spcPts val="0"/>
              </a:spcBef>
              <a:spcAft>
                <a:spcPts val="600"/>
              </a:spcAft>
              <a:buClrTx/>
              <a:buSzTx/>
            </a:pPr>
            <a:r>
              <a:rPr lang="it-IT" sz="1400" dirty="0">
                <a:solidFill>
                  <a:srgbClr val="000000"/>
                </a:solidFill>
                <a:latin typeface="Arial"/>
              </a:rPr>
              <a:t>I candidati, il cui percorso di studio personalizzato (PSP) prevede, nel terzo periodo didattico, </a:t>
            </a:r>
            <a:r>
              <a:rPr lang="it-IT" sz="1400" b="1" dirty="0">
                <a:solidFill>
                  <a:srgbClr val="000000"/>
                </a:solidFill>
                <a:latin typeface="Arial"/>
              </a:rPr>
              <a:t>l’esonero</a:t>
            </a:r>
            <a:r>
              <a:rPr lang="it-IT" sz="1400" dirty="0">
                <a:solidFill>
                  <a:srgbClr val="000000"/>
                </a:solidFill>
                <a:latin typeface="Arial"/>
              </a:rPr>
              <a:t> dalla frequenza di </a:t>
            </a:r>
            <a:r>
              <a:rPr lang="it-IT" sz="1400" b="1" dirty="0">
                <a:solidFill>
                  <a:srgbClr val="000000"/>
                </a:solidFill>
                <a:latin typeface="Arial"/>
              </a:rPr>
              <a:t>unità di apprendimento (UDA) riconducibili a intere discipline</a:t>
            </a:r>
            <a:r>
              <a:rPr lang="it-IT" sz="1400" dirty="0">
                <a:solidFill>
                  <a:srgbClr val="000000"/>
                </a:solidFill>
                <a:latin typeface="Arial"/>
              </a:rPr>
              <a:t>, possono – a richiesta – essere </a:t>
            </a:r>
            <a:r>
              <a:rPr lang="it-IT" sz="1400" b="1" dirty="0">
                <a:solidFill>
                  <a:srgbClr val="000000"/>
                </a:solidFill>
                <a:latin typeface="Arial"/>
              </a:rPr>
              <a:t>esonerati dall’esame su tali discipline </a:t>
            </a:r>
            <a:r>
              <a:rPr lang="it-IT" sz="1400" dirty="0">
                <a:solidFill>
                  <a:srgbClr val="000000"/>
                </a:solidFill>
                <a:latin typeface="Arial"/>
              </a:rPr>
              <a:t>nell’ambito del colloquio. </a:t>
            </a:r>
          </a:p>
          <a:p>
            <a:pPr lvl="0" algn="just">
              <a:spcBef>
                <a:spcPts val="0"/>
              </a:spcBef>
              <a:spcAft>
                <a:spcPts val="600"/>
              </a:spcAft>
              <a:buClrTx/>
              <a:buSzTx/>
            </a:pPr>
            <a:r>
              <a:rPr lang="it-IT" sz="1400" dirty="0">
                <a:solidFill>
                  <a:srgbClr val="000000"/>
                </a:solidFill>
                <a:latin typeface="Arial"/>
              </a:rPr>
              <a:t>Per i candidati che </a:t>
            </a:r>
            <a:r>
              <a:rPr lang="it-IT" sz="1400" b="1" dirty="0">
                <a:solidFill>
                  <a:srgbClr val="000000"/>
                </a:solidFill>
                <a:latin typeface="Arial"/>
              </a:rPr>
              <a:t>non hanno svolto i PCTO</a:t>
            </a:r>
            <a:r>
              <a:rPr lang="it-IT" sz="1400" dirty="0">
                <a:solidFill>
                  <a:srgbClr val="000000"/>
                </a:solidFill>
                <a:latin typeface="Arial"/>
              </a:rPr>
              <a:t>, il colloquio valorizza il </a:t>
            </a:r>
            <a:r>
              <a:rPr lang="it-IT" sz="1400" b="1" dirty="0">
                <a:solidFill>
                  <a:srgbClr val="000000"/>
                </a:solidFill>
                <a:latin typeface="Arial"/>
              </a:rPr>
              <a:t>patrimonio culturale della persona </a:t>
            </a:r>
            <a:r>
              <a:rPr lang="it-IT" sz="1400" dirty="0">
                <a:solidFill>
                  <a:srgbClr val="000000"/>
                </a:solidFill>
                <a:latin typeface="Arial"/>
              </a:rPr>
              <a:t>a partire dalla sua storia professionale e individuale, quale emerge dal patto formativo individuale, e favorisce una </a:t>
            </a:r>
            <a:r>
              <a:rPr lang="it-IT" sz="1400" b="1" dirty="0">
                <a:solidFill>
                  <a:srgbClr val="000000"/>
                </a:solidFill>
                <a:latin typeface="Arial"/>
              </a:rPr>
              <a:t>rilettura biografica del percorso </a:t>
            </a:r>
            <a:r>
              <a:rPr lang="it-IT" sz="1400" dirty="0">
                <a:solidFill>
                  <a:srgbClr val="000000"/>
                </a:solidFill>
                <a:latin typeface="Arial"/>
              </a:rPr>
              <a:t>anche nella prospettiva dell’apprendimento permanente. </a:t>
            </a:r>
          </a:p>
        </p:txBody>
      </p:sp>
    </p:spTree>
    <p:extLst>
      <p:ext uri="{BB962C8B-B14F-4D97-AF65-F5344CB8AC3E}">
        <p14:creationId xmlns:p14="http://schemas.microsoft.com/office/powerpoint/2010/main" val="37282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 Valutazione </a:t>
            </a:r>
            <a:endParaRPr lang="it-IT" dirty="0">
              <a:solidFill>
                <a:srgbClr val="00B0F0"/>
              </a:solidFill>
              <a:latin typeface="+mj-lt"/>
            </a:endParaRPr>
          </a:p>
        </p:txBody>
      </p:sp>
      <p:sp>
        <p:nvSpPr>
          <p:cNvPr id="3" name="Segnaposto testo 2"/>
          <p:cNvSpPr>
            <a:spLocks noGrp="1"/>
          </p:cNvSpPr>
          <p:nvPr>
            <p:ph type="body" sz="quarter" idx="11"/>
          </p:nvPr>
        </p:nvSpPr>
        <p:spPr>
          <a:xfrm>
            <a:off x="654050" y="1222625"/>
            <a:ext cx="6183313" cy="3257935"/>
          </a:xfrm>
        </p:spPr>
        <p:txBody>
          <a:bodyPr/>
          <a:lstStyle/>
          <a:p>
            <a:pPr lvl="0" algn="just">
              <a:spcBef>
                <a:spcPts val="0"/>
              </a:spcBef>
              <a:spcAft>
                <a:spcPts val="600"/>
              </a:spcAft>
              <a:buClrTx/>
              <a:buSzTx/>
            </a:pPr>
            <a:r>
              <a:rPr lang="it-IT" sz="1400" dirty="0">
                <a:solidFill>
                  <a:srgbClr val="000000"/>
                </a:solidFill>
                <a:latin typeface="Arial"/>
              </a:rPr>
              <a:t>La sottocommissione:</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dispone di </a:t>
            </a:r>
            <a:r>
              <a:rPr lang="it-IT" sz="1400" b="1" dirty="0">
                <a:solidFill>
                  <a:srgbClr val="000000"/>
                </a:solidFill>
                <a:latin typeface="Arial"/>
              </a:rPr>
              <a:t>venticinque punti </a:t>
            </a:r>
            <a:r>
              <a:rPr lang="it-IT" sz="1400" dirty="0">
                <a:solidFill>
                  <a:srgbClr val="000000"/>
                </a:solidFill>
                <a:latin typeface="Arial"/>
              </a:rPr>
              <a:t>per la valutazione del colloquio</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procede all’attribuzione del punteggio del colloquio sostenuto da ciascun candidato nello stesso giorno nel quale il colloquio viene espletato. </a:t>
            </a:r>
          </a:p>
          <a:p>
            <a:pPr lvl="0" algn="just">
              <a:spcBef>
                <a:spcPts val="0"/>
              </a:spcBef>
              <a:spcAft>
                <a:spcPts val="600"/>
              </a:spcAft>
              <a:buClrTx/>
              <a:buSzTx/>
            </a:pPr>
            <a:r>
              <a:rPr lang="it-IT" sz="1400" dirty="0">
                <a:solidFill>
                  <a:srgbClr val="000000"/>
                </a:solidFill>
                <a:latin typeface="Arial"/>
              </a:rPr>
              <a:t>Il punteggio è attribuito dall’intera sottocommissione, compreso il presidente, secondo la </a:t>
            </a:r>
            <a:r>
              <a:rPr lang="it-IT" sz="1400" b="1" dirty="0">
                <a:solidFill>
                  <a:srgbClr val="000000"/>
                </a:solidFill>
                <a:latin typeface="Arial"/>
              </a:rPr>
              <a:t>griglia di valutazione di cui all’allegato A </a:t>
            </a:r>
            <a:r>
              <a:rPr lang="it-IT" sz="1400" dirty="0">
                <a:solidFill>
                  <a:srgbClr val="000000"/>
                </a:solidFill>
                <a:latin typeface="Arial"/>
              </a:rPr>
              <a:t>all’ordinanza.</a:t>
            </a:r>
          </a:p>
          <a:p>
            <a:pPr lvl="0" algn="just">
              <a:spcBef>
                <a:spcPts val="0"/>
              </a:spcBef>
              <a:spcAft>
                <a:spcPts val="600"/>
              </a:spcAft>
              <a:buClrTx/>
              <a:buSzTx/>
            </a:pPr>
            <a:r>
              <a:rPr lang="it-IT" sz="1400" i="1" dirty="0">
                <a:solidFill>
                  <a:srgbClr val="000000"/>
                </a:solidFill>
                <a:latin typeface="Arial"/>
              </a:rPr>
              <a:t>Come già osservato in relazione alle prove scritte, l’uso della griglia esclude il ricorso a una procedura di voto su proposte di punteggio globale del colloquio.</a:t>
            </a:r>
          </a:p>
        </p:txBody>
      </p:sp>
    </p:spTree>
    <p:extLst>
      <p:ext uri="{BB962C8B-B14F-4D97-AF65-F5344CB8AC3E}">
        <p14:creationId xmlns:p14="http://schemas.microsoft.com/office/powerpoint/2010/main" val="7258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22 Colloquio – Valutazione </a:t>
            </a:r>
            <a:endParaRPr lang="it-IT" dirty="0">
              <a:solidFill>
                <a:srgbClr val="00B0F0"/>
              </a:solidFill>
              <a:latin typeface="+mj-lt"/>
            </a:endParaRPr>
          </a:p>
        </p:txBody>
      </p:sp>
      <p:graphicFrame>
        <p:nvGraphicFramePr>
          <p:cNvPr id="10" name="Oggetto 9">
            <a:extLst>
              <a:ext uri="{FF2B5EF4-FFF2-40B4-BE49-F238E27FC236}">
                <a16:creationId xmlns:a16="http://schemas.microsoft.com/office/drawing/2014/main" id="{6C9E767A-5C04-4619-BD6E-08D0D3D2F5E9}"/>
              </a:ext>
            </a:extLst>
          </p:cNvPr>
          <p:cNvGraphicFramePr>
            <a:graphicFrameLocks noChangeAspect="1"/>
          </p:cNvGraphicFramePr>
          <p:nvPr>
            <p:extLst>
              <p:ext uri="{D42A27DB-BD31-4B8C-83A1-F6EECF244321}">
                <p14:modId xmlns:p14="http://schemas.microsoft.com/office/powerpoint/2010/main" val="536460026"/>
              </p:ext>
            </p:extLst>
          </p:nvPr>
        </p:nvGraphicFramePr>
        <p:xfrm>
          <a:off x="1154902" y="879764"/>
          <a:ext cx="5782252" cy="4073236"/>
        </p:xfrm>
        <a:graphic>
          <a:graphicData uri="http://schemas.openxmlformats.org/presentationml/2006/ole">
            <mc:AlternateContent xmlns:mc="http://schemas.openxmlformats.org/markup-compatibility/2006">
              <mc:Choice xmlns:v="urn:schemas-microsoft-com:vml" Requires="v">
                <p:oleObj spid="_x0000_s2070" name="Acrobat Document" r:id="rId3" imgW="8019999" imgH="5667233" progId="Acrobat.Document.DC">
                  <p:embed/>
                </p:oleObj>
              </mc:Choice>
              <mc:Fallback>
                <p:oleObj name="Acrobat Document" r:id="rId3" imgW="8019999" imgH="5667233" progId="Acrobat.Document.DC">
                  <p:embed/>
                  <p:pic>
                    <p:nvPicPr>
                      <p:cNvPr id="0" name=""/>
                      <p:cNvPicPr/>
                      <p:nvPr/>
                    </p:nvPicPr>
                    <p:blipFill>
                      <a:blip r:embed="rId4"/>
                      <a:stretch>
                        <a:fillRect/>
                      </a:stretch>
                    </p:blipFill>
                    <p:spPr>
                      <a:xfrm>
                        <a:off x="1154902" y="879764"/>
                        <a:ext cx="5782252" cy="4073236"/>
                      </a:xfrm>
                      <a:prstGeom prst="rect">
                        <a:avLst/>
                      </a:prstGeom>
                    </p:spPr>
                  </p:pic>
                </p:oleObj>
              </mc:Fallback>
            </mc:AlternateContent>
          </a:graphicData>
        </a:graphic>
      </p:graphicFrame>
    </p:spTree>
    <p:extLst>
      <p:ext uri="{BB962C8B-B14F-4D97-AF65-F5344CB8AC3E}">
        <p14:creationId xmlns:p14="http://schemas.microsoft.com/office/powerpoint/2010/main" val="208465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23 Progetto </a:t>
            </a:r>
            <a:r>
              <a:rPr lang="it-IT" sz="2000" dirty="0" err="1">
                <a:solidFill>
                  <a:srgbClr val="00B0F0"/>
                </a:solidFill>
                <a:latin typeface="+mj-lt"/>
              </a:rPr>
              <a:t>Esabac</a:t>
            </a:r>
            <a:r>
              <a:rPr lang="it-IT" sz="2000" dirty="0">
                <a:solidFill>
                  <a:srgbClr val="00B0F0"/>
                </a:solidFill>
                <a:latin typeface="+mj-lt"/>
              </a:rPr>
              <a:t> e </a:t>
            </a:r>
            <a:r>
              <a:rPr lang="it-IT" sz="2000" dirty="0" err="1">
                <a:solidFill>
                  <a:srgbClr val="00B0F0"/>
                </a:solidFill>
                <a:latin typeface="+mj-lt"/>
              </a:rPr>
              <a:t>Esabac</a:t>
            </a:r>
            <a:r>
              <a:rPr lang="it-IT" sz="2000" dirty="0">
                <a:solidFill>
                  <a:srgbClr val="00B0F0"/>
                </a:solidFill>
                <a:latin typeface="+mj-lt"/>
              </a:rPr>
              <a:t>-techno. Percorsi a opzione internazionale</a:t>
            </a:r>
            <a:endParaRPr lang="it-IT" dirty="0">
              <a:solidFill>
                <a:srgbClr val="00B0F0"/>
              </a:solidFill>
              <a:latin typeface="+mj-lt"/>
            </a:endParaRPr>
          </a:p>
        </p:txBody>
      </p:sp>
      <p:sp>
        <p:nvSpPr>
          <p:cNvPr id="3" name="Segnaposto testo 2"/>
          <p:cNvSpPr>
            <a:spLocks noGrp="1"/>
          </p:cNvSpPr>
          <p:nvPr>
            <p:ph type="body" sz="quarter" idx="11"/>
          </p:nvPr>
        </p:nvSpPr>
        <p:spPr>
          <a:xfrm>
            <a:off x="654050" y="1202076"/>
            <a:ext cx="6183313" cy="3278484"/>
          </a:xfrm>
        </p:spPr>
        <p:txBody>
          <a:bodyPr/>
          <a:lstStyle/>
          <a:p>
            <a:pPr lvl="0" algn="just">
              <a:spcBef>
                <a:spcPts val="0"/>
              </a:spcBef>
              <a:spcAft>
                <a:spcPts val="600"/>
              </a:spcAft>
              <a:buClrTx/>
              <a:buSzTx/>
            </a:pPr>
            <a:r>
              <a:rPr lang="it-IT" sz="1400" dirty="0">
                <a:solidFill>
                  <a:srgbClr val="000000"/>
                </a:solidFill>
                <a:latin typeface="Arial"/>
              </a:rPr>
              <a:t>Anche per quest’anno la </a:t>
            </a:r>
            <a:r>
              <a:rPr lang="it-IT" sz="1400" b="1" dirty="0">
                <a:solidFill>
                  <a:srgbClr val="000000"/>
                </a:solidFill>
                <a:latin typeface="Arial"/>
              </a:rPr>
              <a:t>terza prova scritta </a:t>
            </a:r>
            <a:r>
              <a:rPr lang="it-IT" sz="1400" dirty="0">
                <a:solidFill>
                  <a:srgbClr val="000000"/>
                </a:solidFill>
                <a:latin typeface="Arial"/>
              </a:rPr>
              <a:t>è </a:t>
            </a:r>
            <a:r>
              <a:rPr lang="it-IT" sz="1400" b="1" dirty="0">
                <a:solidFill>
                  <a:srgbClr val="000000"/>
                </a:solidFill>
                <a:latin typeface="Arial"/>
              </a:rPr>
              <a:t>sostituita da prove orali </a:t>
            </a:r>
            <a:r>
              <a:rPr lang="it-IT" sz="1400" dirty="0">
                <a:solidFill>
                  <a:srgbClr val="000000"/>
                </a:solidFill>
                <a:latin typeface="Arial"/>
              </a:rPr>
              <a:t>sulle discipline specifiche.</a:t>
            </a:r>
          </a:p>
          <a:p>
            <a:pPr lvl="0" algn="just">
              <a:spcBef>
                <a:spcPts val="0"/>
              </a:spcBef>
              <a:spcAft>
                <a:spcPts val="600"/>
              </a:spcAft>
              <a:buClrTx/>
              <a:buSzTx/>
            </a:pPr>
            <a:r>
              <a:rPr lang="it-IT" sz="1400" dirty="0">
                <a:solidFill>
                  <a:srgbClr val="000000"/>
                </a:solidFill>
                <a:latin typeface="Arial"/>
              </a:rPr>
              <a:t>Le prove sono valutate separatamente per il rilascio dei diplomi o della specifica attestazione.</a:t>
            </a:r>
          </a:p>
          <a:p>
            <a:pPr algn="just">
              <a:spcBef>
                <a:spcPts val="0"/>
              </a:spcBef>
              <a:spcAft>
                <a:spcPts val="600"/>
              </a:spcAft>
              <a:buClrTx/>
              <a:buSzTx/>
            </a:pPr>
            <a:r>
              <a:rPr lang="it-IT" sz="1400" dirty="0">
                <a:solidFill>
                  <a:srgbClr val="000000"/>
                </a:solidFill>
                <a:latin typeface="Arial"/>
              </a:rPr>
              <a:t>Per le prove del </a:t>
            </a:r>
            <a:r>
              <a:rPr lang="it-IT" sz="1400" dirty="0" err="1">
                <a:solidFill>
                  <a:srgbClr val="000000"/>
                </a:solidFill>
                <a:latin typeface="Arial"/>
              </a:rPr>
              <a:t>Baccalauréat</a:t>
            </a:r>
            <a:r>
              <a:rPr lang="it-IT" sz="1400" dirty="0">
                <a:solidFill>
                  <a:srgbClr val="000000"/>
                </a:solidFill>
                <a:latin typeface="Arial"/>
              </a:rPr>
              <a:t> si specifica che la </a:t>
            </a:r>
            <a:r>
              <a:rPr lang="it-IT" sz="1400" u="sng" dirty="0">
                <a:solidFill>
                  <a:srgbClr val="000000"/>
                </a:solidFill>
                <a:latin typeface="Arial"/>
              </a:rPr>
              <a:t>distinta valutazione avviene in ventesimi</a:t>
            </a:r>
            <a:r>
              <a:rPr lang="it-IT" sz="1400" dirty="0">
                <a:solidFill>
                  <a:srgbClr val="000000"/>
                </a:solidFill>
                <a:latin typeface="Arial"/>
              </a:rPr>
              <a:t> (le commissioni possono predisporre apposite griglie di valutazione). </a:t>
            </a:r>
          </a:p>
          <a:p>
            <a:pPr algn="just">
              <a:spcBef>
                <a:spcPts val="0"/>
              </a:spcBef>
              <a:spcAft>
                <a:spcPts val="600"/>
              </a:spcAft>
              <a:buClrTx/>
              <a:buSzTx/>
            </a:pPr>
            <a:r>
              <a:rPr lang="it-IT" sz="1400" dirty="0">
                <a:solidFill>
                  <a:srgbClr val="000000"/>
                </a:solidFill>
                <a:latin typeface="Arial"/>
              </a:rPr>
              <a:t>Si precisa che della valutazione di tali prove </a:t>
            </a:r>
            <a:r>
              <a:rPr lang="it-IT" sz="1400" u="sng" dirty="0">
                <a:solidFill>
                  <a:srgbClr val="000000"/>
                </a:solidFill>
                <a:latin typeface="Arial"/>
              </a:rPr>
              <a:t>si tiene conto anche nell’ambito della valutazione generale del colloquio</a:t>
            </a:r>
            <a:r>
              <a:rPr lang="it-IT" sz="1400" dirty="0">
                <a:solidFill>
                  <a:srgbClr val="000000"/>
                </a:solidFill>
                <a:latin typeface="Arial"/>
              </a:rPr>
              <a:t> (</a:t>
            </a:r>
            <a:r>
              <a:rPr lang="it-IT" sz="1400" i="1" dirty="0">
                <a:solidFill>
                  <a:srgbClr val="000000"/>
                </a:solidFill>
                <a:latin typeface="Arial"/>
              </a:rPr>
              <a:t>riconducendo l’accertamento delle competenze linguistico-comunicative e delle conoscenze e competenze specifiche agli indicatori della griglia di valutazione della prova orale). </a:t>
            </a:r>
          </a:p>
          <a:p>
            <a:pPr algn="just">
              <a:spcBef>
                <a:spcPts val="0"/>
              </a:spcBef>
              <a:spcAft>
                <a:spcPts val="600"/>
              </a:spcAft>
              <a:buClrTx/>
              <a:buSzTx/>
            </a:pPr>
            <a:r>
              <a:rPr lang="it-IT" sz="1400" i="1" dirty="0">
                <a:solidFill>
                  <a:srgbClr val="000000"/>
                </a:solidFill>
                <a:latin typeface="Arial"/>
              </a:rPr>
              <a:t>Resta in ogni caso </a:t>
            </a:r>
            <a:r>
              <a:rPr lang="it-IT" sz="1400" i="1" u="sng" dirty="0">
                <a:solidFill>
                  <a:srgbClr val="000000"/>
                </a:solidFill>
                <a:latin typeface="Arial"/>
              </a:rPr>
              <a:t>esclusa la possibilità di effettuare una media aritmetica </a:t>
            </a:r>
            <a:r>
              <a:rPr lang="it-IT" sz="1400" i="1" dirty="0">
                <a:solidFill>
                  <a:srgbClr val="000000"/>
                </a:solidFill>
                <a:latin typeface="Arial"/>
              </a:rPr>
              <a:t>tra la valutazione ai fini del </a:t>
            </a:r>
            <a:r>
              <a:rPr lang="it-IT" sz="1400" i="1" dirty="0" err="1">
                <a:solidFill>
                  <a:srgbClr val="000000"/>
                </a:solidFill>
                <a:latin typeface="Arial"/>
              </a:rPr>
              <a:t>Baccalauréat</a:t>
            </a:r>
            <a:r>
              <a:rPr lang="it-IT" sz="1400" i="1" dirty="0">
                <a:solidFill>
                  <a:srgbClr val="000000"/>
                </a:solidFill>
                <a:latin typeface="Arial"/>
              </a:rPr>
              <a:t> / attestazione dei percorsi internazionali e la valutazione complessiva del colloquio d’esame.</a:t>
            </a:r>
          </a:p>
          <a:p>
            <a:pPr lvl="0" algn="just">
              <a:spcBef>
                <a:spcPts val="0"/>
              </a:spcBef>
              <a:buClrTx/>
              <a:buSzTx/>
            </a:pPr>
            <a:endParaRPr lang="it-IT" sz="1400" dirty="0">
              <a:solidFill>
                <a:srgbClr val="000000"/>
              </a:solidFill>
              <a:latin typeface="Arial"/>
            </a:endParaRPr>
          </a:p>
        </p:txBody>
      </p:sp>
    </p:spTree>
    <p:extLst>
      <p:ext uri="{BB962C8B-B14F-4D97-AF65-F5344CB8AC3E}">
        <p14:creationId xmlns:p14="http://schemas.microsoft.com/office/powerpoint/2010/main" val="272688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Ammissione dei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524035"/>
          </a:xfrm>
        </p:spPr>
        <p:txBody>
          <a:bodyPr/>
          <a:lstStyle/>
          <a:p>
            <a:pPr lvl="0" algn="just">
              <a:spcBef>
                <a:spcPts val="0"/>
              </a:spcBef>
              <a:buClrTx/>
              <a:buSzTx/>
            </a:pPr>
            <a:r>
              <a:rPr lang="it-IT" sz="1400" dirty="0">
                <a:solidFill>
                  <a:schemeClr val="tx1"/>
                </a:solidFill>
                <a:latin typeface="Arial"/>
                <a:cs typeface="Arial"/>
                <a:sym typeface="Arial"/>
              </a:rPr>
              <a:t>In relazione al </a:t>
            </a:r>
            <a:r>
              <a:rPr lang="it-IT" sz="1400" b="1" dirty="0">
                <a:solidFill>
                  <a:schemeClr val="tx1"/>
                </a:solidFill>
                <a:latin typeface="Arial"/>
                <a:cs typeface="Arial"/>
                <a:sym typeface="Arial"/>
              </a:rPr>
              <a:t>requisito della «frequenza </a:t>
            </a:r>
            <a:r>
              <a:rPr lang="it-IT" sz="1400" dirty="0">
                <a:solidFill>
                  <a:schemeClr val="tx1"/>
                </a:solidFill>
                <a:latin typeface="Arial"/>
                <a:cs typeface="Arial"/>
                <a:sym typeface="Arial"/>
              </a:rPr>
              <a:t>per almeno tre quarti del monte ore personalizzato» le istituzioni scolastiche valutano le deroghe «di cui all’articolo 13, comma 2, lettera a) del Dlgs 62/2017 ai sensi dell’articolo 14, comma 7 del decreto del Presidente della Repubblica 22 giugno 2009, n. 122, anche con riferimento alle specifiche situazioni dovute all’emergenza epidemiologica». </a:t>
            </a:r>
            <a:r>
              <a:rPr lang="it-IT" sz="1400" b="1" dirty="0">
                <a:solidFill>
                  <a:schemeClr val="tx1"/>
                </a:solidFill>
                <a:latin typeface="Arial"/>
                <a:cs typeface="Arial"/>
                <a:sym typeface="Arial"/>
              </a:rPr>
              <a:t>Ai collegi docenti è quindi affidato il potere di deroga comunque previsto dalla normativa vigente</a:t>
            </a:r>
            <a:r>
              <a:rPr lang="it-IT" sz="1400" dirty="0">
                <a:solidFill>
                  <a:schemeClr val="tx1"/>
                </a:solidFill>
                <a:latin typeface="Arial"/>
                <a:cs typeface="Arial"/>
                <a:sym typeface="Arial"/>
              </a:rPr>
              <a:t>. Si è peraltro sottolineato il dover tenere in considerazione l’impatto dell’emergenza epidemiologica.</a:t>
            </a:r>
          </a:p>
          <a:p>
            <a:pPr lvl="0" algn="just">
              <a:spcBef>
                <a:spcPts val="0"/>
              </a:spcBef>
              <a:buClrTx/>
              <a:buSzTx/>
            </a:pPr>
            <a:endParaRPr lang="it-IT" sz="1400" dirty="0">
              <a:solidFill>
                <a:schemeClr val="tx1"/>
              </a:solidFill>
              <a:latin typeface="Arial"/>
              <a:cs typeface="Arial"/>
              <a:sym typeface="Arial"/>
            </a:endParaRPr>
          </a:p>
          <a:p>
            <a:pPr lvl="0" algn="just">
              <a:spcBef>
                <a:spcPts val="0"/>
              </a:spcBef>
              <a:buClrTx/>
              <a:buSzTx/>
            </a:pPr>
            <a:r>
              <a:rPr lang="it-IT" sz="1400" b="1" dirty="0">
                <a:solidFill>
                  <a:schemeClr val="tx1"/>
                </a:solidFill>
                <a:latin typeface="Arial"/>
                <a:cs typeface="Arial"/>
                <a:sym typeface="Arial"/>
              </a:rPr>
              <a:t>Deroghe</a:t>
            </a:r>
          </a:p>
          <a:p>
            <a:pPr lvl="0" algn="just">
              <a:spcBef>
                <a:spcPts val="0"/>
              </a:spcBef>
              <a:buClrTx/>
              <a:buSzTx/>
            </a:pPr>
            <a:r>
              <a:rPr lang="it-IT" sz="1400" dirty="0">
                <a:solidFill>
                  <a:schemeClr val="tx1"/>
                </a:solidFill>
                <a:latin typeface="Arial"/>
                <a:cs typeface="Arial"/>
                <a:sym typeface="Arial"/>
              </a:rPr>
              <a:t>Gli studenti iscritti all’ultimo anno di corso sono ammessi all’esame «anche in assenza dei requisiti di cui all’articolo 13, comma 2, lettere b) e c) del Dlgs 62/2017».</a:t>
            </a:r>
          </a:p>
          <a:p>
            <a:pPr lvl="0" algn="just">
              <a:spcBef>
                <a:spcPts val="0"/>
              </a:spcBef>
              <a:buClrTx/>
              <a:buSzTx/>
            </a:pPr>
            <a:r>
              <a:rPr lang="it-IT" sz="1400" b="1" dirty="0">
                <a:solidFill>
                  <a:schemeClr val="tx1"/>
                </a:solidFill>
                <a:latin typeface="Arial"/>
                <a:cs typeface="Arial"/>
                <a:sym typeface="Arial"/>
              </a:rPr>
              <a:t>Si prescinde </a:t>
            </a:r>
            <a:r>
              <a:rPr lang="it-IT" sz="1400" dirty="0">
                <a:solidFill>
                  <a:schemeClr val="tx1"/>
                </a:solidFill>
                <a:latin typeface="Arial"/>
                <a:cs typeface="Arial"/>
                <a:sym typeface="Arial"/>
              </a:rPr>
              <a:t>perciò:</a:t>
            </a:r>
          </a:p>
          <a:p>
            <a:pPr marL="171450" lvl="0" indent="-171450" algn="just">
              <a:spcBef>
                <a:spcPts val="0"/>
              </a:spcBef>
              <a:buClrTx/>
              <a:buSzTx/>
              <a:buFont typeface="Arial" panose="020B0604020202020204" pitchFamily="34" charset="0"/>
              <a:buChar char="•"/>
            </a:pPr>
            <a:r>
              <a:rPr lang="it-IT" sz="1400" dirty="0">
                <a:solidFill>
                  <a:schemeClr val="tx1"/>
                </a:solidFill>
                <a:latin typeface="Arial"/>
                <a:cs typeface="Arial"/>
                <a:sym typeface="Arial"/>
              </a:rPr>
              <a:t>dalla partecipazione alle prove INVALSI - lettera b) </a:t>
            </a:r>
          </a:p>
          <a:p>
            <a:pPr marL="171450" lvl="0" indent="-171450" algn="just">
              <a:spcBef>
                <a:spcPts val="0"/>
              </a:spcBef>
              <a:buClrTx/>
              <a:buSzTx/>
              <a:buFont typeface="Arial" panose="020B0604020202020204" pitchFamily="34" charset="0"/>
              <a:buChar char="•"/>
            </a:pPr>
            <a:r>
              <a:rPr lang="it-IT" sz="1400" dirty="0">
                <a:solidFill>
                  <a:schemeClr val="tx1"/>
                </a:solidFill>
                <a:latin typeface="Arial"/>
                <a:cs typeface="Arial"/>
                <a:sym typeface="Arial"/>
              </a:rPr>
              <a:t>dallo svolgimento delle attività di PCTO - lettera c). </a:t>
            </a:r>
          </a:p>
          <a:p>
            <a:pPr lvl="0" algn="just">
              <a:spcBef>
                <a:spcPts val="0"/>
              </a:spcBef>
              <a:buClrTx/>
              <a:buSzTx/>
            </a:pPr>
            <a:endParaRPr lang="it-IT" sz="1400" i="1" dirty="0">
              <a:solidFill>
                <a:schemeClr val="tx1"/>
              </a:solidFill>
              <a:latin typeface="Arial"/>
              <a:cs typeface="Arial"/>
              <a:sym typeface="Arial"/>
            </a:endParaRPr>
          </a:p>
          <a:p>
            <a:pPr lvl="0" algn="just">
              <a:spcBef>
                <a:spcPts val="0"/>
              </a:spcBef>
              <a:buClrTx/>
              <a:buSzTx/>
            </a:pPr>
            <a:endParaRPr lang="it-IT" dirty="0">
              <a:latin typeface="+mn-lt"/>
            </a:endParaRPr>
          </a:p>
        </p:txBody>
      </p:sp>
    </p:spTree>
    <p:extLst>
      <p:ext uri="{BB962C8B-B14F-4D97-AF65-F5344CB8AC3E}">
        <p14:creationId xmlns:p14="http://schemas.microsoft.com/office/powerpoint/2010/main" val="2954659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Artt. 24 e 25 Esame dei candidati con disabilità, con DSA e altri BES</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buClrTx/>
              <a:buSzTx/>
            </a:pPr>
            <a:endParaRPr lang="it-IT" sz="1400" dirty="0">
              <a:solidFill>
                <a:srgbClr val="000000"/>
              </a:solidFill>
              <a:latin typeface="Arial"/>
            </a:endParaRPr>
          </a:p>
          <a:p>
            <a:pPr lvl="0" algn="just">
              <a:spcBef>
                <a:spcPts val="0"/>
              </a:spcBef>
              <a:spcAft>
                <a:spcPts val="600"/>
              </a:spcAft>
              <a:buClrTx/>
              <a:buSzTx/>
            </a:pPr>
            <a:r>
              <a:rPr lang="it-IT" i="1" dirty="0">
                <a:solidFill>
                  <a:srgbClr val="000000"/>
                </a:solidFill>
                <a:latin typeface="Arial"/>
              </a:rPr>
              <a:t>Le </a:t>
            </a:r>
            <a:r>
              <a:rPr lang="it-IT" b="1" i="1" dirty="0">
                <a:solidFill>
                  <a:srgbClr val="000000"/>
                </a:solidFill>
                <a:latin typeface="Arial"/>
              </a:rPr>
              <a:t>previsioni</a:t>
            </a:r>
            <a:r>
              <a:rPr lang="it-IT" i="1" dirty="0">
                <a:solidFill>
                  <a:srgbClr val="000000"/>
                </a:solidFill>
                <a:latin typeface="Arial"/>
              </a:rPr>
              <a:t> per i candidati con disabilità, con DSA e altri BES (disposizioni sulle prove equipollenti, sulle misure compensative, sull’assegnazione di tempi differenziati per l’effettuazione delle prove scritte ecc.) </a:t>
            </a:r>
            <a:r>
              <a:rPr lang="it-IT" b="1" i="1" dirty="0">
                <a:solidFill>
                  <a:srgbClr val="000000"/>
                </a:solidFill>
                <a:latin typeface="Arial"/>
              </a:rPr>
              <a:t>ricalcano per lo più quelle ordinarie </a:t>
            </a:r>
            <a:r>
              <a:rPr lang="it-IT" i="1" dirty="0">
                <a:solidFill>
                  <a:srgbClr val="000000"/>
                </a:solidFill>
                <a:latin typeface="Arial"/>
              </a:rPr>
              <a:t>delle precedenti sessioni d’esame con prove scritte.</a:t>
            </a:r>
          </a:p>
          <a:p>
            <a:pPr marL="285750" lvl="0" indent="-285750" algn="just">
              <a:spcBef>
                <a:spcPts val="0"/>
              </a:spcBef>
              <a:spcAft>
                <a:spcPts val="600"/>
              </a:spcAft>
              <a:buClrTx/>
              <a:buSzTx/>
              <a:buFont typeface="Wingdings" panose="05000000000000000000" pitchFamily="2" charset="2"/>
              <a:buChar char="Ø"/>
            </a:pPr>
            <a:r>
              <a:rPr lang="it-IT" b="1" dirty="0">
                <a:solidFill>
                  <a:srgbClr val="000000"/>
                </a:solidFill>
                <a:latin typeface="Arial"/>
              </a:rPr>
              <a:t>Per il colloquio</a:t>
            </a:r>
            <a:r>
              <a:rPr lang="it-IT" dirty="0">
                <a:solidFill>
                  <a:srgbClr val="000000"/>
                </a:solidFill>
                <a:latin typeface="Arial"/>
              </a:rPr>
              <a:t>, il consiglio di classe acquisisce elementi, sentita la famiglia, per stabilire per quali studenti sia necessario provvedere, in ragione del PEI, allo svolgimento in </a:t>
            </a:r>
            <a:r>
              <a:rPr lang="it-IT" b="1" dirty="0">
                <a:solidFill>
                  <a:srgbClr val="000000"/>
                </a:solidFill>
                <a:latin typeface="Arial"/>
              </a:rPr>
              <a:t>modalità telematica </a:t>
            </a:r>
            <a:r>
              <a:rPr lang="it-IT" dirty="0">
                <a:solidFill>
                  <a:srgbClr val="000000"/>
                </a:solidFill>
                <a:latin typeface="Arial"/>
              </a:rPr>
              <a:t>qualora l’esame orale in presenza, anche per effetto dell’applicazione delle eventuali misure sanitarie di sicurezza, risultasse inopportuno o di difficile attuazione.</a:t>
            </a:r>
          </a:p>
        </p:txBody>
      </p:sp>
    </p:spTree>
    <p:extLst>
      <p:ext uri="{BB962C8B-B14F-4D97-AF65-F5344CB8AC3E}">
        <p14:creationId xmlns:p14="http://schemas.microsoft.com/office/powerpoint/2010/main" val="140376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26 Assenze dei candidati</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spcAft>
                <a:spcPts val="600"/>
              </a:spcAft>
              <a:buClrTx/>
              <a:buSzTx/>
            </a:pPr>
            <a:r>
              <a:rPr lang="it-IT" sz="1400" dirty="0">
                <a:solidFill>
                  <a:srgbClr val="000000"/>
                </a:solidFill>
                <a:latin typeface="Arial"/>
              </a:rPr>
              <a:t>Ai candidati che, a seguito di assenza per malattia, debitamente certificata, o dovuta a grave documentato motivo, riconosciuto tale dalla sottocommissione, anche in relazione alla situazione pandemica, si trovano nell’assoluta </a:t>
            </a:r>
            <a:r>
              <a:rPr lang="it-IT" sz="1400" b="1" dirty="0">
                <a:solidFill>
                  <a:srgbClr val="000000"/>
                </a:solidFill>
                <a:latin typeface="Arial"/>
              </a:rPr>
              <a:t>impossibilità di partecipare alle prove scritte</a:t>
            </a:r>
            <a:r>
              <a:rPr lang="it-IT" sz="1400" dirty="0">
                <a:solidFill>
                  <a:srgbClr val="000000"/>
                </a:solidFill>
                <a:latin typeface="Arial"/>
              </a:rPr>
              <a:t>, è data facoltà di sostenere le prove stesse nella </a:t>
            </a:r>
            <a:r>
              <a:rPr lang="it-IT" sz="1400" b="1" dirty="0">
                <a:solidFill>
                  <a:srgbClr val="000000"/>
                </a:solidFill>
                <a:latin typeface="Arial"/>
              </a:rPr>
              <a:t>sessione suppletiva.</a:t>
            </a:r>
            <a:r>
              <a:rPr lang="it-IT" sz="1400" dirty="0">
                <a:solidFill>
                  <a:srgbClr val="000000"/>
                </a:solidFill>
                <a:latin typeface="Arial"/>
              </a:rPr>
              <a:t> </a:t>
            </a:r>
          </a:p>
          <a:p>
            <a:pPr lvl="0" algn="just">
              <a:spcBef>
                <a:spcPts val="0"/>
              </a:spcBef>
              <a:spcAft>
                <a:spcPts val="600"/>
              </a:spcAft>
              <a:buClrTx/>
              <a:buSzTx/>
            </a:pPr>
            <a:r>
              <a:rPr lang="it-IT" sz="1400" dirty="0">
                <a:solidFill>
                  <a:srgbClr val="000000"/>
                </a:solidFill>
                <a:latin typeface="Arial"/>
              </a:rPr>
              <a:t>Ai candidati che, a seguito di assenza per malattia, debitamente certificata, o dovuta a grave documentato motivo, riconosciuto tale dalla sottocommissione, si trovano nell’assoluta </a:t>
            </a:r>
            <a:r>
              <a:rPr lang="it-IT" sz="1400" b="1" dirty="0">
                <a:solidFill>
                  <a:srgbClr val="000000"/>
                </a:solidFill>
                <a:latin typeface="Arial"/>
              </a:rPr>
              <a:t>impossibilità di partecipare, anche in videoconferenza, al colloquio nella data prevista</a:t>
            </a:r>
            <a:r>
              <a:rPr lang="it-IT" sz="1400" dirty="0">
                <a:solidFill>
                  <a:srgbClr val="000000"/>
                </a:solidFill>
                <a:latin typeface="Arial"/>
              </a:rPr>
              <a:t>, è data facoltà di </a:t>
            </a:r>
            <a:r>
              <a:rPr lang="it-IT" sz="1400" b="1" dirty="0">
                <a:solidFill>
                  <a:srgbClr val="000000"/>
                </a:solidFill>
                <a:latin typeface="Arial"/>
              </a:rPr>
              <a:t>sostenere la prova stessa in altra data entro il termine di chiusura dei lavori </a:t>
            </a:r>
            <a:r>
              <a:rPr lang="it-IT" sz="1400" dirty="0">
                <a:solidFill>
                  <a:srgbClr val="000000"/>
                </a:solidFill>
                <a:latin typeface="Arial"/>
              </a:rPr>
              <a:t>previsto dal calendario deliberato dalla commissione.</a:t>
            </a:r>
          </a:p>
          <a:p>
            <a:pPr lvl="0" algn="just">
              <a:spcBef>
                <a:spcPts val="0"/>
              </a:spcBef>
              <a:spcAft>
                <a:spcPts val="600"/>
              </a:spcAft>
              <a:buClrTx/>
              <a:buSzTx/>
            </a:pPr>
            <a:r>
              <a:rPr lang="it-IT" sz="1400" i="1" dirty="0">
                <a:solidFill>
                  <a:srgbClr val="000000"/>
                </a:solidFill>
                <a:latin typeface="Arial"/>
              </a:rPr>
              <a:t>Tale termine si riferisce al calendario dell’intera commissione.</a:t>
            </a:r>
          </a:p>
        </p:txBody>
      </p:sp>
    </p:spTree>
    <p:extLst>
      <p:ext uri="{BB962C8B-B14F-4D97-AF65-F5344CB8AC3E}">
        <p14:creationId xmlns:p14="http://schemas.microsoft.com/office/powerpoint/2010/main" val="4150681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34 Autonomie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spcAft>
                <a:spcPts val="600"/>
              </a:spcAft>
              <a:buClrTx/>
              <a:buSzTx/>
            </a:pPr>
            <a:r>
              <a:rPr lang="it-IT" sz="1400" dirty="0">
                <a:solidFill>
                  <a:srgbClr val="000000"/>
                </a:solidFill>
                <a:latin typeface="Arial"/>
              </a:rPr>
              <a:t>Ai sensi della legge della Regione autonoma </a:t>
            </a:r>
            <a:r>
              <a:rPr lang="it-IT" sz="1400" b="1" dirty="0">
                <a:solidFill>
                  <a:srgbClr val="000000"/>
                </a:solidFill>
                <a:latin typeface="Arial"/>
              </a:rPr>
              <a:t>Valle d’Aosta </a:t>
            </a:r>
            <a:r>
              <a:rPr lang="it-IT" sz="1400" dirty="0">
                <a:solidFill>
                  <a:srgbClr val="000000"/>
                </a:solidFill>
                <a:latin typeface="Arial"/>
              </a:rPr>
              <a:t>n. 11 del 2018, nelle scuole della Regione autonoma Valle d’Aosta </a:t>
            </a:r>
            <a:r>
              <a:rPr lang="it-IT" sz="1400" b="1" dirty="0">
                <a:solidFill>
                  <a:srgbClr val="000000"/>
                </a:solidFill>
                <a:latin typeface="Arial"/>
              </a:rPr>
              <a:t>è svolta una terza prova scritta e una prova orale di lingua francese</a:t>
            </a:r>
            <a:r>
              <a:rPr lang="it-IT" sz="1400" dirty="0">
                <a:solidFill>
                  <a:srgbClr val="000000"/>
                </a:solidFill>
                <a:latin typeface="Arial"/>
              </a:rPr>
              <a:t>.</a:t>
            </a:r>
          </a:p>
          <a:p>
            <a:pPr lvl="0" algn="just">
              <a:spcBef>
                <a:spcPts val="0"/>
              </a:spcBef>
              <a:spcAft>
                <a:spcPts val="600"/>
              </a:spcAft>
              <a:buClrTx/>
              <a:buSzTx/>
            </a:pPr>
            <a:r>
              <a:rPr lang="it-IT" sz="1400" dirty="0">
                <a:solidFill>
                  <a:srgbClr val="000000"/>
                </a:solidFill>
                <a:latin typeface="Arial"/>
              </a:rPr>
              <a:t>Nelle scuole della Provincia autonoma di </a:t>
            </a:r>
            <a:r>
              <a:rPr lang="it-IT" sz="1400" b="1" dirty="0">
                <a:solidFill>
                  <a:srgbClr val="000000"/>
                </a:solidFill>
                <a:latin typeface="Arial"/>
              </a:rPr>
              <a:t>Bolzano</a:t>
            </a:r>
            <a:r>
              <a:rPr lang="it-IT" sz="1400" dirty="0">
                <a:solidFill>
                  <a:srgbClr val="000000"/>
                </a:solidFill>
                <a:latin typeface="Arial"/>
              </a:rPr>
              <a:t>, l’accertamento delle </a:t>
            </a:r>
            <a:r>
              <a:rPr lang="it-IT" sz="1400" b="1" dirty="0">
                <a:solidFill>
                  <a:srgbClr val="000000"/>
                </a:solidFill>
                <a:latin typeface="Arial"/>
              </a:rPr>
              <a:t>competenze nella seconda lingua </a:t>
            </a:r>
            <a:r>
              <a:rPr lang="it-IT" sz="1400" dirty="0">
                <a:solidFill>
                  <a:srgbClr val="000000"/>
                </a:solidFill>
                <a:latin typeface="Arial"/>
              </a:rPr>
              <a:t>o nella lingua di insegnamento non oggetto della prima prova scritta, si svolge </a:t>
            </a:r>
            <a:r>
              <a:rPr lang="it-IT" sz="1400" b="1" dirty="0">
                <a:solidFill>
                  <a:srgbClr val="000000"/>
                </a:solidFill>
                <a:latin typeface="Arial"/>
              </a:rPr>
              <a:t>all’interno del colloquio</a:t>
            </a:r>
            <a:r>
              <a:rPr lang="it-IT" sz="1400" dirty="0">
                <a:solidFill>
                  <a:srgbClr val="000000"/>
                </a:solidFill>
                <a:latin typeface="Arial"/>
              </a:rPr>
              <a:t>, secondo modalità di verifica e valutazione coerenti con le indicazioni provinciali in materia di curricolo scolastico.</a:t>
            </a:r>
          </a:p>
          <a:p>
            <a:pPr lvl="0" algn="just">
              <a:spcBef>
                <a:spcPts val="0"/>
              </a:spcBef>
              <a:spcAft>
                <a:spcPts val="600"/>
              </a:spcAft>
              <a:buClrTx/>
              <a:buSzTx/>
            </a:pPr>
            <a:r>
              <a:rPr lang="it-IT" sz="1400" dirty="0">
                <a:solidFill>
                  <a:srgbClr val="000000"/>
                </a:solidFill>
                <a:latin typeface="Arial"/>
              </a:rPr>
              <a:t>Nelle scuole con lingua di insegnamento </a:t>
            </a:r>
            <a:r>
              <a:rPr lang="it-IT" sz="1400" b="1" dirty="0">
                <a:solidFill>
                  <a:srgbClr val="000000"/>
                </a:solidFill>
                <a:latin typeface="Arial"/>
              </a:rPr>
              <a:t>slovena</a:t>
            </a:r>
            <a:r>
              <a:rPr lang="it-IT" sz="1400" dirty="0">
                <a:solidFill>
                  <a:srgbClr val="000000"/>
                </a:solidFill>
                <a:latin typeface="Arial"/>
              </a:rPr>
              <a:t> e con insegnamento </a:t>
            </a:r>
            <a:r>
              <a:rPr lang="it-IT" sz="1400" b="1" dirty="0">
                <a:solidFill>
                  <a:srgbClr val="000000"/>
                </a:solidFill>
                <a:latin typeface="Arial"/>
              </a:rPr>
              <a:t>bilingue sloveno-italiano </a:t>
            </a:r>
            <a:r>
              <a:rPr lang="it-IT" sz="1400" dirty="0">
                <a:solidFill>
                  <a:srgbClr val="000000"/>
                </a:solidFill>
                <a:latin typeface="Arial"/>
              </a:rPr>
              <a:t>del Friuli-Venezia Giulia, la </a:t>
            </a:r>
            <a:r>
              <a:rPr lang="it-IT" sz="1400" b="1" dirty="0">
                <a:solidFill>
                  <a:srgbClr val="000000"/>
                </a:solidFill>
                <a:latin typeface="Arial"/>
              </a:rPr>
              <a:t>terza prova scritta </a:t>
            </a:r>
            <a:r>
              <a:rPr lang="it-IT" sz="1400" dirty="0">
                <a:solidFill>
                  <a:srgbClr val="000000"/>
                </a:solidFill>
                <a:latin typeface="Arial"/>
              </a:rPr>
              <a:t>in italiano – seconda lingua è </a:t>
            </a:r>
            <a:r>
              <a:rPr lang="it-IT" sz="1400" b="1" dirty="0">
                <a:solidFill>
                  <a:srgbClr val="000000"/>
                </a:solidFill>
                <a:latin typeface="Arial"/>
              </a:rPr>
              <a:t>sostituita da una prova orale</a:t>
            </a:r>
            <a:r>
              <a:rPr lang="it-IT" sz="1400" dirty="0">
                <a:solidFill>
                  <a:srgbClr val="000000"/>
                </a:solidFill>
                <a:latin typeface="Arial"/>
              </a:rPr>
              <a:t>, che si svolge nella stessa giornata del colloquio e della quale si tiene conto nell’ambito della valutazione di quest’ultimo.</a:t>
            </a:r>
          </a:p>
          <a:p>
            <a:pPr lvl="0" algn="just">
              <a:spcBef>
                <a:spcPts val="0"/>
              </a:spcBef>
              <a:spcAft>
                <a:spcPts val="600"/>
              </a:spcAft>
              <a:buClrTx/>
              <a:buSzTx/>
            </a:pPr>
            <a:endParaRPr lang="it-IT" sz="1400" i="1" dirty="0">
              <a:solidFill>
                <a:srgbClr val="000000"/>
              </a:solidFill>
              <a:latin typeface="Arial"/>
            </a:endParaRPr>
          </a:p>
        </p:txBody>
      </p:sp>
    </p:spTree>
    <p:extLst>
      <p:ext uri="{BB962C8B-B14F-4D97-AF65-F5344CB8AC3E}">
        <p14:creationId xmlns:p14="http://schemas.microsoft.com/office/powerpoint/2010/main" val="358206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113123" cy="625159"/>
          </a:xfrm>
        </p:spPr>
        <p:txBody>
          <a:bodyPr/>
          <a:lstStyle/>
          <a:p>
            <a:pPr algn="ctr">
              <a:spcBef>
                <a:spcPts val="0"/>
              </a:spcBef>
            </a:pPr>
            <a:r>
              <a:rPr lang="it-IT" sz="2000" dirty="0">
                <a:solidFill>
                  <a:srgbClr val="00B0F0"/>
                </a:solidFill>
                <a:latin typeface="+mj-lt"/>
              </a:rPr>
              <a:t>Art. 34 Scuole italiane all’estero</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lvl="0" algn="just">
              <a:spcBef>
                <a:spcPts val="0"/>
              </a:spcBef>
              <a:spcAft>
                <a:spcPts val="600"/>
              </a:spcAft>
              <a:buClrTx/>
              <a:buSzTx/>
            </a:pPr>
            <a:r>
              <a:rPr lang="it-IT" sz="1400" dirty="0">
                <a:solidFill>
                  <a:srgbClr val="000000"/>
                </a:solidFill>
                <a:latin typeface="Arial"/>
              </a:rPr>
              <a:t>Per gli studenti che frequentano le scuole italiane all’estero </a:t>
            </a:r>
            <a:r>
              <a:rPr lang="it-IT" sz="1400" b="1" dirty="0">
                <a:solidFill>
                  <a:srgbClr val="000000"/>
                </a:solidFill>
                <a:latin typeface="Arial"/>
              </a:rPr>
              <a:t>si applicano le disposizioni dell’ordinanza</a:t>
            </a:r>
            <a:r>
              <a:rPr lang="it-IT" sz="1400" dirty="0">
                <a:solidFill>
                  <a:srgbClr val="000000"/>
                </a:solidFill>
                <a:latin typeface="Arial"/>
              </a:rPr>
              <a:t>, </a:t>
            </a:r>
            <a:r>
              <a:rPr lang="it-IT" sz="1400" b="1" dirty="0">
                <a:solidFill>
                  <a:srgbClr val="000000"/>
                </a:solidFill>
                <a:latin typeface="Arial"/>
              </a:rPr>
              <a:t>fatti salvi eventuali provvedimenti adottati dal Ministero degli affari esteri e della cooperazione internazionale</a:t>
            </a:r>
            <a:r>
              <a:rPr lang="it-IT" sz="1400" dirty="0">
                <a:solidFill>
                  <a:srgbClr val="000000"/>
                </a:solidFill>
                <a:latin typeface="Arial"/>
              </a:rPr>
              <a:t>, sentito il Ministero dell’istruzione, nel caso in cui sia indispensabile adattare l’applicazione della presente ordinanza all’evoluzione della situazione epidemiologica nei Paesi in cui operano le scuole italiane all'estero.</a:t>
            </a:r>
            <a:endParaRPr lang="it-IT" sz="1400" i="1" dirty="0">
              <a:solidFill>
                <a:srgbClr val="000000"/>
              </a:solidFill>
              <a:latin typeface="Arial"/>
            </a:endParaRPr>
          </a:p>
        </p:txBody>
      </p:sp>
    </p:spTree>
    <p:extLst>
      <p:ext uri="{BB962C8B-B14F-4D97-AF65-F5344CB8AC3E}">
        <p14:creationId xmlns:p14="http://schemas.microsoft.com/office/powerpoint/2010/main" val="69733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08225" y="484450"/>
            <a:ext cx="6616558" cy="625159"/>
          </a:xfrm>
        </p:spPr>
        <p:txBody>
          <a:bodyPr/>
          <a:lstStyle/>
          <a:p>
            <a:pPr algn="ctr" defTabSz="1612900">
              <a:spcBef>
                <a:spcPts val="0"/>
              </a:spcBef>
              <a:tabLst>
                <a:tab pos="6102350" algn="l"/>
              </a:tabLst>
            </a:pPr>
            <a:r>
              <a:rPr lang="it-IT" sz="2000" dirty="0">
                <a:solidFill>
                  <a:srgbClr val="00B0F0"/>
                </a:solidFill>
                <a:latin typeface="+mj-lt"/>
              </a:rPr>
              <a:t>Altri elementi da sottolineare</a:t>
            </a:r>
            <a:endParaRPr lang="it-IT" dirty="0">
              <a:solidFill>
                <a:srgbClr val="00B0F0"/>
              </a:solidFill>
              <a:latin typeface="+mj-lt"/>
            </a:endParaRPr>
          </a:p>
        </p:txBody>
      </p:sp>
      <p:sp>
        <p:nvSpPr>
          <p:cNvPr id="3" name="Segnaposto testo 2"/>
          <p:cNvSpPr>
            <a:spLocks noGrp="1"/>
          </p:cNvSpPr>
          <p:nvPr>
            <p:ph type="body" sz="quarter" idx="11"/>
          </p:nvPr>
        </p:nvSpPr>
        <p:spPr>
          <a:xfrm>
            <a:off x="654050" y="1109609"/>
            <a:ext cx="6183313" cy="3370951"/>
          </a:xfrm>
        </p:spPr>
        <p:txBody>
          <a:bodyPr/>
          <a:lstStyle/>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Nella compilazione dei verbali è previsto l’uso di “Commissione web” «salvo motivata impossibilità». Art. 27 comma 3</a:t>
            </a:r>
          </a:p>
          <a:p>
            <a:pPr marL="285750" lvl="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La competenza alla firma degli attestati di credito formativo è precisata all’Art. 28 comma 7.</a:t>
            </a:r>
          </a:p>
          <a:p>
            <a:pPr marL="28575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Si precisa che il Supplemento Europass al certificato e il Curriculum dello studente sono resi disponibili agli studenti nell’apposita piattaforma (le segreterie non devono più stamparli o comunque inviarli a coloro che superano l’esame). Art. 28 comma 11. </a:t>
            </a:r>
          </a:p>
          <a:p>
            <a:pPr marL="285750" indent="-285750" algn="just">
              <a:spcBef>
                <a:spcPts val="0"/>
              </a:spcBef>
              <a:spcAft>
                <a:spcPts val="600"/>
              </a:spcAft>
              <a:buClrTx/>
              <a:buSzTx/>
              <a:buFont typeface="Arial" panose="020B0604020202020204" pitchFamily="34" charset="0"/>
              <a:buChar char="•"/>
            </a:pPr>
            <a:r>
              <a:rPr lang="it-IT" sz="1400" dirty="0">
                <a:solidFill>
                  <a:srgbClr val="000000"/>
                </a:solidFill>
                <a:latin typeface="Arial"/>
              </a:rPr>
              <a:t>Anche quest’anno i Presidenti di commissione trasmetteranno al competente USR un’apposita relazione, sulla base di un </a:t>
            </a:r>
            <a:r>
              <a:rPr lang="it-IT" sz="1400" dirty="0" err="1">
                <a:solidFill>
                  <a:srgbClr val="000000"/>
                </a:solidFill>
                <a:latin typeface="Arial"/>
              </a:rPr>
              <a:t>form</a:t>
            </a:r>
            <a:r>
              <a:rPr lang="it-IT" sz="1400" dirty="0">
                <a:solidFill>
                  <a:srgbClr val="000000"/>
                </a:solidFill>
                <a:latin typeface="Arial"/>
              </a:rPr>
              <a:t> telematico disponibile su “Commissione web”, contenente osservazioni sullo svolgimento delle prove e sui livelli di apprendimento degli studenti, nonché eventuali proposte migliorative dell’esame di Stato. Nota 7775/2022 </a:t>
            </a:r>
          </a:p>
          <a:p>
            <a:pPr marL="285750" lvl="0" indent="-285750" algn="just">
              <a:spcBef>
                <a:spcPts val="0"/>
              </a:spcBef>
              <a:spcAft>
                <a:spcPts val="600"/>
              </a:spcAft>
              <a:buClrTx/>
              <a:buSzTx/>
              <a:buFont typeface="Arial" panose="020B0604020202020204" pitchFamily="34" charset="0"/>
              <a:buChar char="•"/>
            </a:pPr>
            <a:endParaRPr lang="it-IT" sz="1400" dirty="0">
              <a:solidFill>
                <a:srgbClr val="000000"/>
              </a:solidFill>
              <a:latin typeface="Arial"/>
            </a:endParaRPr>
          </a:p>
        </p:txBody>
      </p:sp>
    </p:spTree>
    <p:extLst>
      <p:ext uri="{BB962C8B-B14F-4D97-AF65-F5344CB8AC3E}">
        <p14:creationId xmlns:p14="http://schemas.microsoft.com/office/powerpoint/2010/main" val="326462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0418" y="474176"/>
            <a:ext cx="6113124" cy="604611"/>
          </a:xfrm>
        </p:spPr>
        <p:txBody>
          <a:bodyPr/>
          <a:lstStyle/>
          <a:p>
            <a:pPr algn="ctr">
              <a:spcBef>
                <a:spcPts val="0"/>
              </a:spcBef>
            </a:pPr>
            <a:r>
              <a:rPr lang="it-IT" sz="2000" dirty="0">
                <a:solidFill>
                  <a:srgbClr val="00B0F0"/>
                </a:solidFill>
                <a:latin typeface="+mj-lt"/>
              </a:rPr>
              <a:t>Art. 3 Ammissione dei candidati interni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078787"/>
            <a:ext cx="6183313" cy="3524035"/>
          </a:xfrm>
        </p:spPr>
        <p:txBody>
          <a:bodyPr/>
          <a:lstStyle/>
          <a:p>
            <a:pPr lvl="0" algn="just">
              <a:spcBef>
                <a:spcPts val="0"/>
              </a:spcBef>
              <a:buClrTx/>
              <a:buSzTx/>
            </a:pPr>
            <a:r>
              <a:rPr lang="it-IT" dirty="0">
                <a:solidFill>
                  <a:schemeClr val="tx1"/>
                </a:solidFill>
                <a:latin typeface="+mn-lt"/>
              </a:rPr>
              <a:t>In questo articolo e nel successivo articolo 15 sono state inserite le indicazioni relative alla modalità di pubblicazione degli esiti degli scrutini e del calendario dei colloqui che lo scorso anno erano contenute nella nota DGOSVI 16 giugno 2021, n. 13914.</a:t>
            </a:r>
          </a:p>
        </p:txBody>
      </p:sp>
    </p:spTree>
    <p:extLst>
      <p:ext uri="{BB962C8B-B14F-4D97-AF65-F5344CB8AC3E}">
        <p14:creationId xmlns:p14="http://schemas.microsoft.com/office/powerpoint/2010/main" val="50235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4 </a:t>
            </a:r>
            <a:r>
              <a:rPr lang="it-IT" sz="2000" dirty="0">
                <a:solidFill>
                  <a:srgbClr val="00B0F0"/>
                </a:solidFill>
                <a:latin typeface="+mj-lt"/>
              </a:rPr>
              <a:t>Ammissione dei candidati esterni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r>
              <a:rPr lang="it-IT" dirty="0">
                <a:solidFill>
                  <a:schemeClr val="tx1"/>
                </a:solidFill>
                <a:latin typeface="Arial"/>
                <a:cs typeface="Arial"/>
                <a:sym typeface="Arial"/>
              </a:rPr>
              <a:t>Quest’anno i candidati esterni hanno presentato domanda tramite procedura informatizzata (Nota 12 novembre 2021, n. 28118).</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Anche per questi candidati si prescinde dai «requisiti di cui all’articolo 14, comma 3, ultimo periodo del Dlgs 62/2017» (prove INVALSI e attività «assimilabili» ai PCTO).</a:t>
            </a:r>
          </a:p>
          <a:p>
            <a:pPr algn="just">
              <a:spcBef>
                <a:spcPts val="0"/>
              </a:spcBef>
              <a:buClrTx/>
              <a:buSzTx/>
            </a:pPr>
            <a:r>
              <a:rPr lang="it-IT" sz="1200" dirty="0">
                <a:solidFill>
                  <a:schemeClr val="tx1"/>
                </a:solidFill>
                <a:latin typeface="Arial"/>
                <a:cs typeface="Arial"/>
                <a:sym typeface="Arial"/>
              </a:rPr>
              <a:t> </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181042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4 </a:t>
            </a:r>
            <a:r>
              <a:rPr lang="it-IT" sz="2000" dirty="0">
                <a:solidFill>
                  <a:srgbClr val="00B0F0"/>
                </a:solidFill>
                <a:latin typeface="+mj-lt"/>
              </a:rPr>
              <a:t>Ammissione dei candidati esterni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r>
              <a:rPr lang="it-IT" b="1" dirty="0">
                <a:solidFill>
                  <a:schemeClr val="tx1"/>
                </a:solidFill>
                <a:latin typeface="Arial"/>
                <a:cs typeface="Arial"/>
                <a:sym typeface="Arial"/>
              </a:rPr>
              <a:t>Candidati esterni - Trento e Bolzano</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Si prevede che, nelle Province autonome di Trento e Bolzano, possano essere ammessi come candidati esterni coloro che, dopo aver frequentato il corso annuale previsto dall’articolo 15, comma 6, del </a:t>
            </a:r>
            <a:r>
              <a:rPr lang="it-IT" dirty="0" err="1">
                <a:solidFill>
                  <a:schemeClr val="tx1"/>
                </a:solidFill>
                <a:latin typeface="Arial"/>
                <a:cs typeface="Arial"/>
                <a:sym typeface="Arial"/>
              </a:rPr>
              <a:t>Dlgs</a:t>
            </a:r>
            <a:r>
              <a:rPr lang="it-IT" dirty="0">
                <a:solidFill>
                  <a:schemeClr val="tx1"/>
                </a:solidFill>
                <a:latin typeface="Arial"/>
                <a:cs typeface="Arial"/>
                <a:sym typeface="Arial"/>
              </a:rPr>
              <a:t> 226/2005, siano già stati ammessi all’esame di Stato ma non lo abbiano superato; l’ammissione è subordinata comunque al superamento dell’esame preliminare.</a:t>
            </a:r>
            <a:r>
              <a:rPr lang="it-IT" sz="1200" dirty="0">
                <a:solidFill>
                  <a:schemeClr val="tx1"/>
                </a:solidFill>
                <a:latin typeface="Arial"/>
                <a:cs typeface="Arial"/>
                <a:sym typeface="Arial"/>
              </a:rPr>
              <a:t> </a:t>
            </a:r>
          </a:p>
          <a:p>
            <a:pPr lvl="0" algn="just">
              <a:spcBef>
                <a:spcPts val="0"/>
              </a:spcBef>
              <a:buClrTx/>
              <a:buSzTx/>
            </a:pP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30628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2000" dirty="0">
                <a:solidFill>
                  <a:srgbClr val="00B0F0"/>
                </a:solidFill>
              </a:rPr>
              <a:t>Art. 5 Esame preliminare </a:t>
            </a:r>
            <a:r>
              <a:rPr lang="it-IT" sz="2000" dirty="0">
                <a:solidFill>
                  <a:srgbClr val="00B0F0"/>
                </a:solidFill>
                <a:latin typeface="+mj-lt"/>
              </a:rPr>
              <a:t>dei candidati esterni</a:t>
            </a:r>
          </a:p>
          <a:p>
            <a:r>
              <a:rPr lang="it-IT" dirty="0">
                <a:solidFill>
                  <a:srgbClr val="00B0F0"/>
                </a:solidFill>
                <a:latin typeface="+mj-lt"/>
              </a:rPr>
              <a:t> </a:t>
            </a:r>
          </a:p>
        </p:txBody>
      </p:sp>
      <p:sp>
        <p:nvSpPr>
          <p:cNvPr id="3" name="Segnaposto testo 2"/>
          <p:cNvSpPr>
            <a:spLocks noGrp="1"/>
          </p:cNvSpPr>
          <p:nvPr>
            <p:ph type="body" sz="quarter" idx="11"/>
          </p:nvPr>
        </p:nvSpPr>
        <p:spPr>
          <a:xfrm>
            <a:off x="654050" y="1109609"/>
            <a:ext cx="6183313" cy="3370951"/>
          </a:xfrm>
        </p:spPr>
        <p:txBody>
          <a:bodyPr/>
          <a:lstStyle/>
          <a:p>
            <a:pPr algn="just">
              <a:spcBef>
                <a:spcPts val="0"/>
              </a:spcBef>
              <a:buClrTx/>
              <a:buSzTx/>
            </a:pPr>
            <a:r>
              <a:rPr lang="it-IT" dirty="0">
                <a:solidFill>
                  <a:schemeClr val="tx1"/>
                </a:solidFill>
                <a:latin typeface="Arial"/>
                <a:cs typeface="Arial"/>
                <a:sym typeface="Arial"/>
              </a:rPr>
              <a:t>Nell’articolo è stato aggiunto il comma 2.</a:t>
            </a:r>
          </a:p>
          <a:p>
            <a:pPr algn="just">
              <a:spcBef>
                <a:spcPts val="0"/>
              </a:spcBef>
              <a:buClrTx/>
              <a:buSzTx/>
            </a:pPr>
            <a:endParaRPr lang="it-IT" dirty="0">
              <a:solidFill>
                <a:schemeClr val="tx1"/>
              </a:solidFill>
              <a:latin typeface="Arial"/>
              <a:cs typeface="Arial"/>
              <a:sym typeface="Arial"/>
            </a:endParaRPr>
          </a:p>
          <a:p>
            <a:pPr algn="just">
              <a:spcBef>
                <a:spcPts val="0"/>
              </a:spcBef>
              <a:buClrTx/>
              <a:buSzTx/>
            </a:pPr>
            <a:r>
              <a:rPr lang="it-IT" dirty="0">
                <a:solidFill>
                  <a:schemeClr val="tx1"/>
                </a:solidFill>
                <a:latin typeface="Arial"/>
                <a:cs typeface="Arial"/>
                <a:sym typeface="Arial"/>
              </a:rPr>
              <a:t>2. Gli esami preliminari consistono in prove </a:t>
            </a:r>
            <a:r>
              <a:rPr lang="it-IT" b="1" dirty="0">
                <a:solidFill>
                  <a:schemeClr val="tx1"/>
                </a:solidFill>
                <a:latin typeface="Arial"/>
                <a:cs typeface="Arial"/>
                <a:sym typeface="Arial"/>
              </a:rPr>
              <a:t>scritte</a:t>
            </a:r>
            <a:r>
              <a:rPr lang="it-IT" dirty="0">
                <a:solidFill>
                  <a:schemeClr val="tx1"/>
                </a:solidFill>
                <a:latin typeface="Arial"/>
                <a:cs typeface="Arial"/>
                <a:sym typeface="Arial"/>
              </a:rPr>
              <a:t>, </a:t>
            </a:r>
            <a:r>
              <a:rPr lang="it-IT" b="1" dirty="0">
                <a:solidFill>
                  <a:schemeClr val="tx1"/>
                </a:solidFill>
                <a:latin typeface="Arial"/>
                <a:cs typeface="Arial"/>
                <a:sym typeface="Arial"/>
              </a:rPr>
              <a:t>grafiche, scritto-grafiche, compositivo/esecutive musicali e coreutiche, pratiche e orali</a:t>
            </a:r>
            <a:r>
              <a:rPr lang="it-IT" dirty="0">
                <a:solidFill>
                  <a:schemeClr val="tx1"/>
                </a:solidFill>
                <a:latin typeface="Arial"/>
                <a:cs typeface="Arial"/>
                <a:sym typeface="Arial"/>
              </a:rPr>
              <a:t>, idonee ad accertare la preparazione dei candidati nelle discipline oggetto di verifica. Il candidato che sostiene </a:t>
            </a:r>
            <a:r>
              <a:rPr lang="it-IT" b="1" dirty="0">
                <a:solidFill>
                  <a:schemeClr val="tx1"/>
                </a:solidFill>
                <a:latin typeface="Arial"/>
                <a:cs typeface="Arial"/>
                <a:sym typeface="Arial"/>
              </a:rPr>
              <a:t>esami preliminari relativi a più anni </a:t>
            </a:r>
            <a:r>
              <a:rPr lang="it-IT" dirty="0">
                <a:solidFill>
                  <a:schemeClr val="tx1"/>
                </a:solidFill>
                <a:latin typeface="Arial"/>
                <a:cs typeface="Arial"/>
                <a:sym typeface="Arial"/>
              </a:rPr>
              <a:t>svolge </a:t>
            </a:r>
            <a:r>
              <a:rPr lang="it-IT" b="1" dirty="0">
                <a:solidFill>
                  <a:schemeClr val="tx1"/>
                </a:solidFill>
                <a:latin typeface="Arial"/>
                <a:cs typeface="Arial"/>
                <a:sym typeface="Arial"/>
              </a:rPr>
              <a:t>prove idonee ad accertare la sua preparazione</a:t>
            </a:r>
            <a:r>
              <a:rPr lang="it-IT" dirty="0">
                <a:solidFill>
                  <a:schemeClr val="tx1"/>
                </a:solidFill>
                <a:latin typeface="Arial"/>
                <a:cs typeface="Arial"/>
                <a:sym typeface="Arial"/>
              </a:rPr>
              <a:t> in relazione alla programmazione </a:t>
            </a:r>
            <a:r>
              <a:rPr lang="it-IT" b="1" dirty="0">
                <a:solidFill>
                  <a:schemeClr val="tx1"/>
                </a:solidFill>
                <a:latin typeface="Arial"/>
                <a:cs typeface="Arial"/>
                <a:sym typeface="Arial"/>
              </a:rPr>
              <a:t>relativa a ciascun anno </a:t>
            </a:r>
            <a:r>
              <a:rPr lang="it-IT" dirty="0">
                <a:solidFill>
                  <a:schemeClr val="tx1"/>
                </a:solidFill>
                <a:latin typeface="Arial"/>
                <a:cs typeface="Arial"/>
                <a:sym typeface="Arial"/>
              </a:rPr>
              <a:t>di corso; la </a:t>
            </a:r>
            <a:r>
              <a:rPr lang="it-IT" b="1" dirty="0">
                <a:solidFill>
                  <a:schemeClr val="tx1"/>
                </a:solidFill>
                <a:latin typeface="Arial"/>
                <a:cs typeface="Arial"/>
                <a:sym typeface="Arial"/>
              </a:rPr>
              <a:t>valutazione</a:t>
            </a:r>
            <a:r>
              <a:rPr lang="it-IT" dirty="0">
                <a:solidFill>
                  <a:schemeClr val="tx1"/>
                </a:solidFill>
                <a:latin typeface="Arial"/>
                <a:cs typeface="Arial"/>
                <a:sym typeface="Arial"/>
              </a:rPr>
              <a:t> delle prove è </a:t>
            </a:r>
            <a:r>
              <a:rPr lang="it-IT" b="1" dirty="0">
                <a:solidFill>
                  <a:schemeClr val="tx1"/>
                </a:solidFill>
                <a:latin typeface="Arial"/>
                <a:cs typeface="Arial"/>
                <a:sym typeface="Arial"/>
              </a:rPr>
              <a:t>distinta per ciascun anno</a:t>
            </a:r>
            <a:r>
              <a:rPr lang="it-IT" dirty="0">
                <a:solidFill>
                  <a:schemeClr val="tx1"/>
                </a:solidFill>
                <a:latin typeface="Arial"/>
                <a:cs typeface="Arial"/>
                <a:sym typeface="Arial"/>
              </a:rPr>
              <a:t>. </a:t>
            </a:r>
            <a:endParaRPr lang="it-IT" sz="1200" dirty="0">
              <a:solidFill>
                <a:schemeClr val="tx1"/>
              </a:solidFill>
              <a:latin typeface="Arial"/>
              <a:cs typeface="Arial"/>
              <a:sym typeface="Arial"/>
            </a:endParaRPr>
          </a:p>
          <a:p>
            <a:endParaRPr lang="it-IT" dirty="0">
              <a:latin typeface="+mn-lt"/>
            </a:endParaRPr>
          </a:p>
        </p:txBody>
      </p:sp>
    </p:spTree>
    <p:extLst>
      <p:ext uri="{BB962C8B-B14F-4D97-AF65-F5344CB8AC3E}">
        <p14:creationId xmlns:p14="http://schemas.microsoft.com/office/powerpoint/2010/main" val="26858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93160" y="474176"/>
            <a:ext cx="6328880" cy="625159"/>
          </a:xfrm>
        </p:spPr>
        <p:txBody>
          <a:bodyPr/>
          <a:lstStyle/>
          <a:p>
            <a:pPr algn="ctr">
              <a:spcBef>
                <a:spcPts val="0"/>
              </a:spcBef>
            </a:pPr>
            <a:r>
              <a:rPr lang="it-IT" sz="1400" dirty="0">
                <a:solidFill>
                  <a:srgbClr val="00B0F0"/>
                </a:solidFill>
              </a:rPr>
              <a:t>Art. 8 Effettuazione delle prove d’esame fuori dalla sede scolastica ed effettuazione del colloquio in videoconferenza</a:t>
            </a:r>
            <a:endParaRPr lang="it-IT" sz="1400" dirty="0">
              <a:solidFill>
                <a:srgbClr val="00B0F0"/>
              </a:solidFill>
              <a:latin typeface="+mj-lt"/>
            </a:endParaRPr>
          </a:p>
          <a:p>
            <a:r>
              <a:rPr lang="it-IT" dirty="0">
                <a:solidFill>
                  <a:srgbClr val="00B0F0"/>
                </a:solidFill>
                <a:latin typeface="+mj-lt"/>
              </a:rPr>
              <a:t> </a:t>
            </a:r>
          </a:p>
        </p:txBody>
      </p:sp>
      <p:sp>
        <p:nvSpPr>
          <p:cNvPr id="3" name="Segnaposto testo 2"/>
          <p:cNvSpPr>
            <a:spLocks noGrp="1"/>
          </p:cNvSpPr>
          <p:nvPr>
            <p:ph type="body" sz="quarter" idx="11"/>
          </p:nvPr>
        </p:nvSpPr>
        <p:spPr>
          <a:xfrm>
            <a:off x="654050" y="997527"/>
            <a:ext cx="6183313" cy="3483033"/>
          </a:xfrm>
        </p:spPr>
        <p:txBody>
          <a:bodyPr/>
          <a:lstStyle/>
          <a:p>
            <a:pPr>
              <a:spcBef>
                <a:spcPts val="600"/>
              </a:spcBef>
            </a:pPr>
            <a:r>
              <a:rPr lang="it-IT" sz="1400" dirty="0">
                <a:solidFill>
                  <a:schemeClr val="tx1"/>
                </a:solidFill>
                <a:latin typeface="+mn-lt"/>
              </a:rPr>
              <a:t>Quest’anno, dovendosi svolgere prove scritte, «i Dirigenti preposti agli USR valutano le </a:t>
            </a:r>
            <a:r>
              <a:rPr lang="it-IT" sz="1400" b="1" dirty="0">
                <a:solidFill>
                  <a:schemeClr val="tx1"/>
                </a:solidFill>
                <a:latin typeface="+mn-lt"/>
              </a:rPr>
              <a:t>richieste di effettuazione delle prove d’esame fuori dalla sede scolastica</a:t>
            </a:r>
            <a:r>
              <a:rPr lang="it-IT" sz="1400" dirty="0">
                <a:solidFill>
                  <a:schemeClr val="tx1"/>
                </a:solidFill>
                <a:latin typeface="+mn-lt"/>
              </a:rPr>
              <a:t> per i candidati degenti in luoghi di cura od ospedali o detenuti, o comunque impossibilitati a lasciare il proprio domicilio nel periodo dell’esame. In tale ipotesi, le prove scritte sono effettuate, di norma, nella sessione suppletiva. </a:t>
            </a:r>
          </a:p>
          <a:p>
            <a:pPr>
              <a:spcBef>
                <a:spcPts val="600"/>
              </a:spcBef>
            </a:pPr>
            <a:r>
              <a:rPr lang="it-IT" sz="1400" dirty="0">
                <a:solidFill>
                  <a:schemeClr val="tx1"/>
                </a:solidFill>
                <a:latin typeface="+mn-lt"/>
              </a:rPr>
              <a:t>I candidati che, per </a:t>
            </a:r>
            <a:r>
              <a:rPr lang="it-IT" sz="1400" b="1" dirty="0">
                <a:solidFill>
                  <a:schemeClr val="tx1"/>
                </a:solidFill>
                <a:latin typeface="+mn-lt"/>
              </a:rPr>
              <a:t>sopravvenuta impossibilità </a:t>
            </a:r>
            <a:r>
              <a:rPr lang="it-IT" sz="1400" dirty="0">
                <a:solidFill>
                  <a:schemeClr val="tx1"/>
                </a:solidFill>
                <a:latin typeface="+mn-lt"/>
              </a:rPr>
              <a:t>dovuta a malattia o ad altri gravi documentati impedimenti, non possono lasciare il proprio domicilio per l’effettuazione del colloquio inoltrano al presidente della commissione d’esame motivata richiesta di effettuazione del colloquio a distanza, corredandola di idonea documentazione. Il presidente della commissione dispone la modalità d’esame in videoconferenza. Diversamente, i candidati che non possono lasciare il proprio domicilio per lo svolgimento delle prove scritte, che debbono obbligatoriamente essere effettuate in presenza, vengono rinviati alle sessioni suppletiva o straordinaria secondo quanto previsto all’articolo 26». </a:t>
            </a:r>
          </a:p>
          <a:p>
            <a:endParaRPr lang="it-IT" dirty="0">
              <a:latin typeface="+mn-lt"/>
            </a:endParaRPr>
          </a:p>
        </p:txBody>
      </p:sp>
    </p:spTree>
    <p:extLst>
      <p:ext uri="{BB962C8B-B14F-4D97-AF65-F5344CB8AC3E}">
        <p14:creationId xmlns:p14="http://schemas.microsoft.com/office/powerpoint/2010/main" val="2927806287"/>
      </p:ext>
    </p:extLst>
  </p:cSld>
  <p:clrMapOvr>
    <a:masterClrMapping/>
  </p:clrMapOvr>
</p:sld>
</file>

<file path=ppt/theme/theme1.xml><?xml version="1.0" encoding="utf-8"?>
<a:theme xmlns:a="http://schemas.openxmlformats.org/drawingml/2006/main" name="Cadwal template">
  <a:themeElements>
    <a:clrScheme name="DGCASIS">
      <a:dk1>
        <a:srgbClr val="000000"/>
      </a:dk1>
      <a:lt1>
        <a:srgbClr val="FFFFFF"/>
      </a:lt1>
      <a:dk2>
        <a:srgbClr val="666666"/>
      </a:dk2>
      <a:lt2>
        <a:srgbClr val="999999"/>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3294</TotalTime>
  <Words>4921</Words>
  <Application>Microsoft Office PowerPoint</Application>
  <PresentationFormat>Presentazione su schermo (16:9)</PresentationFormat>
  <Paragraphs>362</Paragraphs>
  <Slides>44</Slides>
  <Notes>1</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51" baseType="lpstr">
      <vt:lpstr>Karla</vt:lpstr>
      <vt:lpstr>Arial</vt:lpstr>
      <vt:lpstr>Wingdings</vt:lpstr>
      <vt:lpstr>Montserrat</vt:lpstr>
      <vt:lpstr>Calibri</vt:lpstr>
      <vt:lpstr>Cadwal template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Valle, Gianfranco</dc:creator>
  <cp:lastModifiedBy>Giorda Flaminia</cp:lastModifiedBy>
  <cp:revision>315</cp:revision>
  <cp:lastPrinted>2017-05-12T13:29:16Z</cp:lastPrinted>
  <dcterms:modified xsi:type="dcterms:W3CDTF">2022-03-29T11:25:48Z</dcterms:modified>
</cp:coreProperties>
</file>